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media/image2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4" r:id="rId2"/>
    <p:sldMasterId id="2147483686" r:id="rId3"/>
  </p:sldMasterIdLst>
  <p:sldIdLst>
    <p:sldId id="316" r:id="rId4"/>
    <p:sldId id="314" r:id="rId5"/>
    <p:sldId id="324" r:id="rId6"/>
    <p:sldId id="321" r:id="rId7"/>
    <p:sldId id="318" r:id="rId8"/>
    <p:sldId id="319" r:id="rId9"/>
    <p:sldId id="320" r:id="rId10"/>
    <p:sldId id="268" r:id="rId11"/>
    <p:sldId id="271" r:id="rId12"/>
    <p:sldId id="272" r:id="rId13"/>
    <p:sldId id="273" r:id="rId14"/>
    <p:sldId id="274" r:id="rId15"/>
    <p:sldId id="266" r:id="rId16"/>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0" d="100"/>
          <a:sy n="120" d="100"/>
        </p:scale>
        <p:origin x="2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E1C31-0BCF-E2B3-F62F-4DCF114EC72F}"/>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E1B796B5-0DFD-96F9-CBB5-DA65DC86A4A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012FBB02-16C5-2940-1017-7CF646E4AA48}"/>
              </a:ext>
            </a:extLst>
          </p:cNvPr>
          <p:cNvSpPr>
            <a:spLocks noGrp="1" noChangeArrowheads="1"/>
          </p:cNvSpPr>
          <p:nvPr>
            <p:ph type="sldNum" sz="quarter" idx="12"/>
          </p:nvPr>
        </p:nvSpPr>
        <p:spPr>
          <a:ln/>
        </p:spPr>
        <p:txBody>
          <a:bodyPr/>
          <a:lstStyle>
            <a:lvl1pPr>
              <a:defRPr/>
            </a:lvl1pPr>
          </a:lstStyle>
          <a:p>
            <a:pPr>
              <a:defRPr/>
            </a:pPr>
            <a:fld id="{9743725C-7E5F-45A0-8CC5-6D5D2ECE80CD}" type="slidenum">
              <a:rPr lang="en-US" altLang="zh-TW"/>
              <a:pPr>
                <a:defRPr/>
              </a:pPr>
              <a:t>‹#›</a:t>
            </a:fld>
            <a:endParaRPr lang="en-US" altLang="zh-TW"/>
          </a:p>
        </p:txBody>
      </p:sp>
    </p:spTree>
    <p:extLst>
      <p:ext uri="{BB962C8B-B14F-4D97-AF65-F5344CB8AC3E}">
        <p14:creationId xmlns:p14="http://schemas.microsoft.com/office/powerpoint/2010/main" val="50350597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9EB60A66-BF7E-413C-84E6-448F0439E76D}" type="datetimeFigureOut">
              <a:rPr lang="zh-CN" altLang="en-US" smtClean="0"/>
              <a:t>2024/5/21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10687455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072898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9477932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67710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821268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type="body" idx="1"/>
          </p:nvPr>
        </p:nvSpPr>
        <p:spPr>
          <a:xfrm>
            <a:off x="445093" y="2142025"/>
            <a:ext cx="8403696" cy="307777"/>
          </a:xfrm>
        </p:spPr>
        <p:txBody>
          <a:bodyPr lIns="0" tIns="0" rIns="0" bIns="0"/>
          <a:lstStyle>
            <a:lvl1pPr>
              <a:defRPr sz="2000" b="0" i="0">
                <a:solidFill>
                  <a:srgbClr val="272424"/>
                </a:solidFill>
                <a:latin typeface="微軟正黑體"/>
                <a:cs typeface="微軟正黑體"/>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9414065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7416594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559348" y="220344"/>
            <a:ext cx="1885950" cy="564322"/>
          </a:xfrm>
        </p:spPr>
        <p:txBody>
          <a:bodyPr lIns="0" tIns="0" rIns="0" bIns="0"/>
          <a:lstStyle>
            <a:lvl1pPr>
              <a:defRPr sz="3667" b="1" i="0">
                <a:solidFill>
                  <a:schemeClr val="tx1"/>
                </a:solidFill>
                <a:latin typeface="微軟正黑體"/>
                <a:cs typeface="微軟正黑體"/>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8036282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3179104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51671220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00220232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9EB60A66-BF7E-413C-84E6-448F0439E76D}" type="datetimeFigureOut">
              <a:rPr lang="zh-CN" altLang="en-US" smtClean="0"/>
              <a:t>2024/5/21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01850365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9EB60A66-BF7E-413C-84E6-448F0439E76D}" type="datetimeFigureOut">
              <a:rPr lang="zh-CN" altLang="en-US" smtClean="0"/>
              <a:t>2024/5/21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81569739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9EB60A66-BF7E-413C-84E6-448F0439E76D}" type="datetimeFigureOut">
              <a:rPr lang="zh-CN" altLang="en-US" smtClean="0"/>
              <a:t>2024/5/21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39775984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EB60A66-BF7E-413C-84E6-448F0439E76D}" type="datetimeFigureOut">
              <a:rPr lang="zh-CN" altLang="en-US" smtClean="0"/>
              <a:t>2024/5/21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41326017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60A66-BF7E-413C-84E6-448F0439E76D}" type="datetimeFigureOut">
              <a:rPr lang="zh-CN" altLang="en-US" smtClean="0"/>
              <a:t>2024/5/21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23497195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9EB60A66-BF7E-413C-84E6-448F0439E76D}" type="datetimeFigureOut">
              <a:rPr lang="zh-CN" altLang="en-US" smtClean="0"/>
              <a:t>2024/5/21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2449825514"/>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5B1774B-16E0-8C52-25B8-EFEAE7252EEE}"/>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Rectangle 3">
            <a:extLst>
              <a:ext uri="{FF2B5EF4-FFF2-40B4-BE49-F238E27FC236}">
                <a16:creationId xmlns:a16="http://schemas.microsoft.com/office/drawing/2014/main" id="{8788CFB8-113B-ECE3-E41F-52E56317E547}"/>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a:extLst>
              <a:ext uri="{FF2B5EF4-FFF2-40B4-BE49-F238E27FC236}">
                <a16:creationId xmlns:a16="http://schemas.microsoft.com/office/drawing/2014/main" id="{4D81D852-2BD5-CACB-9570-6400284FF89A}"/>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zh-TW"/>
          </a:p>
        </p:txBody>
      </p:sp>
      <p:sp>
        <p:nvSpPr>
          <p:cNvPr id="1029" name="Rectangle 5">
            <a:extLst>
              <a:ext uri="{FF2B5EF4-FFF2-40B4-BE49-F238E27FC236}">
                <a16:creationId xmlns:a16="http://schemas.microsoft.com/office/drawing/2014/main" id="{14C15DC3-83E0-DFDF-1C55-600B3CDE05A6}"/>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zh-TW"/>
          </a:p>
        </p:txBody>
      </p:sp>
      <p:sp>
        <p:nvSpPr>
          <p:cNvPr id="1030" name="Rectangle 6">
            <a:extLst>
              <a:ext uri="{FF2B5EF4-FFF2-40B4-BE49-F238E27FC236}">
                <a16:creationId xmlns:a16="http://schemas.microsoft.com/office/drawing/2014/main" id="{9B7EEC29-8A6D-1058-5634-E2DA493DA49C}"/>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C7EF5CA-02A9-4A0C-95C3-3C8C6F9D0507}"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71" r:id="rId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DEE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60A66-BF7E-413C-84E6-448F0439E76D}" type="datetimeFigureOut">
              <a:rPr lang="zh-CN" altLang="en-US" smtClean="0"/>
              <a:t>2024/5/21</a:t>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9657D-319D-4FD3-89AD-D2930A2B6C63}" type="slidenum">
              <a:rPr lang="zh-CN" altLang="en-US" smtClean="0"/>
              <a:t>‹#›</a:t>
            </a:fld>
            <a:endParaRPr lang="zh-CN" altLang="en-US"/>
          </a:p>
        </p:txBody>
      </p:sp>
    </p:spTree>
    <p:extLst>
      <p:ext uri="{BB962C8B-B14F-4D97-AF65-F5344CB8AC3E}">
        <p14:creationId xmlns:p14="http://schemas.microsoft.com/office/powerpoint/2010/main" val="39098495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 y="0"/>
            <a:ext cx="12191999" cy="6857998"/>
          </a:xfrm>
          <a:prstGeom prst="rect">
            <a:avLst/>
          </a:prstGeom>
          <a:blipFill>
            <a:blip r:embed="rId7" cstate="print"/>
            <a:stretch>
              <a:fillRect/>
            </a:stretch>
          </a:blipFill>
        </p:spPr>
        <p:txBody>
          <a:bodyPr wrap="square" lIns="0" tIns="0" rIns="0" bIns="0" rtlCol="0"/>
          <a:lstStyle/>
          <a:p>
            <a:endParaRPr sz="1500"/>
          </a:p>
        </p:txBody>
      </p:sp>
      <p:sp>
        <p:nvSpPr>
          <p:cNvPr id="2" name="Holder 2"/>
          <p:cNvSpPr>
            <a:spLocks noGrp="1"/>
          </p:cNvSpPr>
          <p:nvPr>
            <p:ph type="title"/>
          </p:nvPr>
        </p:nvSpPr>
        <p:spPr>
          <a:xfrm>
            <a:off x="1559348" y="220344"/>
            <a:ext cx="1885950" cy="677108"/>
          </a:xfrm>
          <a:prstGeom prst="rect">
            <a:avLst/>
          </a:prstGeom>
        </p:spPr>
        <p:txBody>
          <a:bodyPr wrap="square" lIns="0" tIns="0" rIns="0" bIns="0">
            <a:spAutoFit/>
          </a:bodyPr>
          <a:lstStyle>
            <a:lvl1pPr>
              <a:defRPr sz="4400" b="1" i="0">
                <a:solidFill>
                  <a:schemeClr val="tx1"/>
                </a:solidFill>
                <a:latin typeface="微軟正黑體"/>
                <a:cs typeface="微軟正黑體"/>
              </a:defRPr>
            </a:lvl1pPr>
          </a:lstStyle>
          <a:p>
            <a:endParaRPr/>
          </a:p>
        </p:txBody>
      </p:sp>
      <p:sp>
        <p:nvSpPr>
          <p:cNvPr id="3" name="Holder 3"/>
          <p:cNvSpPr>
            <a:spLocks noGrp="1"/>
          </p:cNvSpPr>
          <p:nvPr>
            <p:ph type="body" idx="1"/>
          </p:nvPr>
        </p:nvSpPr>
        <p:spPr>
          <a:xfrm>
            <a:off x="445093" y="2142025"/>
            <a:ext cx="8403696" cy="369332"/>
          </a:xfrm>
          <a:prstGeom prst="rect">
            <a:avLst/>
          </a:prstGeom>
        </p:spPr>
        <p:txBody>
          <a:bodyPr wrap="square" lIns="0" tIns="0" rIns="0" bIns="0">
            <a:spAutoFit/>
          </a:bodyPr>
          <a:lstStyle>
            <a:lvl1pPr>
              <a:defRPr sz="2400" b="0" i="0">
                <a:solidFill>
                  <a:srgbClr val="272424"/>
                </a:solidFill>
                <a:latin typeface="微軟正黑體"/>
                <a:cs typeface="微軟正黑體"/>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5/21/2024</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97819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xStyles>
    <p:titleStyle>
      <a:lvl1pPr>
        <a:defRPr>
          <a:latin typeface="+mj-lt"/>
          <a:ea typeface="+mj-ea"/>
          <a:cs typeface="+mj-cs"/>
        </a:defRPr>
      </a:lvl1pPr>
    </p:titleStyle>
    <p:bodyStyle>
      <a:lvl1pPr marL="0">
        <a:defRPr>
          <a:latin typeface="+mn-lt"/>
          <a:ea typeface="+mn-ea"/>
          <a:cs typeface="+mn-cs"/>
        </a:defRPr>
      </a:lvl1pPr>
      <a:lvl2pPr marL="380985">
        <a:defRPr>
          <a:latin typeface="+mn-lt"/>
          <a:ea typeface="+mn-ea"/>
          <a:cs typeface="+mn-cs"/>
        </a:defRPr>
      </a:lvl2pPr>
      <a:lvl3pPr marL="761970">
        <a:defRPr>
          <a:latin typeface="+mn-lt"/>
          <a:ea typeface="+mn-ea"/>
          <a:cs typeface="+mn-cs"/>
        </a:defRPr>
      </a:lvl3pPr>
      <a:lvl4pPr marL="1142954">
        <a:defRPr>
          <a:latin typeface="+mn-lt"/>
          <a:ea typeface="+mn-ea"/>
          <a:cs typeface="+mn-cs"/>
        </a:defRPr>
      </a:lvl4pPr>
      <a:lvl5pPr marL="1523939">
        <a:defRPr>
          <a:latin typeface="+mn-lt"/>
          <a:ea typeface="+mn-ea"/>
          <a:cs typeface="+mn-cs"/>
        </a:defRPr>
      </a:lvl5pPr>
      <a:lvl6pPr marL="1904924">
        <a:defRPr>
          <a:latin typeface="+mn-lt"/>
          <a:ea typeface="+mn-ea"/>
          <a:cs typeface="+mn-cs"/>
        </a:defRPr>
      </a:lvl6pPr>
      <a:lvl7pPr marL="2285909">
        <a:defRPr>
          <a:latin typeface="+mn-lt"/>
          <a:ea typeface="+mn-ea"/>
          <a:cs typeface="+mn-cs"/>
        </a:defRPr>
      </a:lvl7pPr>
      <a:lvl8pPr marL="2666893">
        <a:defRPr>
          <a:latin typeface="+mn-lt"/>
          <a:ea typeface="+mn-ea"/>
          <a:cs typeface="+mn-cs"/>
        </a:defRPr>
      </a:lvl8pPr>
      <a:lvl9pPr marL="3047878">
        <a:defRPr>
          <a:latin typeface="+mn-lt"/>
          <a:ea typeface="+mn-ea"/>
          <a:cs typeface="+mn-cs"/>
        </a:defRPr>
      </a:lvl9pPr>
    </p:bodyStyle>
    <p:otherStyle>
      <a:lvl1pPr marL="0">
        <a:defRPr>
          <a:latin typeface="+mn-lt"/>
          <a:ea typeface="+mn-ea"/>
          <a:cs typeface="+mn-cs"/>
        </a:defRPr>
      </a:lvl1pPr>
      <a:lvl2pPr marL="380985">
        <a:defRPr>
          <a:latin typeface="+mn-lt"/>
          <a:ea typeface="+mn-ea"/>
          <a:cs typeface="+mn-cs"/>
        </a:defRPr>
      </a:lvl2pPr>
      <a:lvl3pPr marL="761970">
        <a:defRPr>
          <a:latin typeface="+mn-lt"/>
          <a:ea typeface="+mn-ea"/>
          <a:cs typeface="+mn-cs"/>
        </a:defRPr>
      </a:lvl3pPr>
      <a:lvl4pPr marL="1142954">
        <a:defRPr>
          <a:latin typeface="+mn-lt"/>
          <a:ea typeface="+mn-ea"/>
          <a:cs typeface="+mn-cs"/>
        </a:defRPr>
      </a:lvl4pPr>
      <a:lvl5pPr marL="1523939">
        <a:defRPr>
          <a:latin typeface="+mn-lt"/>
          <a:ea typeface="+mn-ea"/>
          <a:cs typeface="+mn-cs"/>
        </a:defRPr>
      </a:lvl5pPr>
      <a:lvl6pPr marL="1904924">
        <a:defRPr>
          <a:latin typeface="+mn-lt"/>
          <a:ea typeface="+mn-ea"/>
          <a:cs typeface="+mn-cs"/>
        </a:defRPr>
      </a:lvl6pPr>
      <a:lvl7pPr marL="2285909">
        <a:defRPr>
          <a:latin typeface="+mn-lt"/>
          <a:ea typeface="+mn-ea"/>
          <a:cs typeface="+mn-cs"/>
        </a:defRPr>
      </a:lvl7pPr>
      <a:lvl8pPr marL="2666893">
        <a:defRPr>
          <a:latin typeface="+mn-lt"/>
          <a:ea typeface="+mn-ea"/>
          <a:cs typeface="+mn-cs"/>
        </a:defRPr>
      </a:lvl8pPr>
      <a:lvl9pPr marL="30478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24433;&#29255;&#23436;&#25972;&#29256;.mp4"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E3F881-502B-4A23-AE61-CC9A2E1CAE19}"/>
              </a:ext>
            </a:extLst>
          </p:cNvPr>
          <p:cNvSpPr/>
          <p:nvPr/>
        </p:nvSpPr>
        <p:spPr>
          <a:xfrm>
            <a:off x="6814" y="3429000"/>
            <a:ext cx="12083031" cy="3429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white"/>
              </a:solidFill>
              <a:effectLst/>
              <a:uLnTx/>
              <a:uFillTx/>
              <a:latin typeface="Calibri Light"/>
              <a:cs typeface="+mn-cs"/>
            </a:endParaRPr>
          </a:p>
        </p:txBody>
      </p:sp>
      <p:sp>
        <p:nvSpPr>
          <p:cNvPr id="11" name="等腰三角形 10">
            <a:extLst>
              <a:ext uri="{FF2B5EF4-FFF2-40B4-BE49-F238E27FC236}">
                <a16:creationId xmlns:a16="http://schemas.microsoft.com/office/drawing/2014/main" id="{1D13A493-351A-4947-A69F-E46C8C7FA242}"/>
              </a:ext>
            </a:extLst>
          </p:cNvPr>
          <p:cNvSpPr/>
          <p:nvPr/>
        </p:nvSpPr>
        <p:spPr>
          <a:xfrm rot="5400000">
            <a:off x="-2603186" y="2605665"/>
            <a:ext cx="6876000" cy="1656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本框 27">
            <a:extLst>
              <a:ext uri="{FF2B5EF4-FFF2-40B4-BE49-F238E27FC236}">
                <a16:creationId xmlns:a16="http://schemas.microsoft.com/office/drawing/2014/main" id="{D3409EAF-9019-4A3C-9A5D-D0022B998B0A}"/>
              </a:ext>
            </a:extLst>
          </p:cNvPr>
          <p:cNvSpPr txBox="1"/>
          <p:nvPr/>
        </p:nvSpPr>
        <p:spPr>
          <a:xfrm>
            <a:off x="721967" y="1425835"/>
            <a:ext cx="10944000" cy="3226396"/>
          </a:xfrm>
          <a:prstGeom prst="rect">
            <a:avLst/>
          </a:prstGeom>
          <a:noFill/>
        </p:spPr>
        <p:txBody>
          <a:bodyPr wrap="square" rtlCol="0">
            <a:spAutoFit/>
          </a:bodyPr>
          <a:lstStyle/>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公務員</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勤休制度宣導</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p:txBody>
      </p:sp>
      <p:pic>
        <p:nvPicPr>
          <p:cNvPr id="14" name="圖片 13" descr="一張含有 美工圖案, 圖形, 標誌, 符號 的圖片&#10;&#10;自動產生的描述">
            <a:extLst>
              <a:ext uri="{FF2B5EF4-FFF2-40B4-BE49-F238E27FC236}">
                <a16:creationId xmlns:a16="http://schemas.microsoft.com/office/drawing/2014/main" id="{EAE155E5-1F23-43D1-B44F-79C2554899E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5439" y1="43306" x2="52737" y2="47016"/>
                        <a14:foregroundMark x1="43101" y1="40726" x2="43101" y2="40726"/>
                        <a14:foregroundMark x1="42417" y1="39798" x2="42417" y2="39798"/>
                        <a14:foregroundMark x1="57868" y1="39556" x2="56842" y2="46653"/>
                        <a14:foregroundMark x1="56842" y1="46653" x2="59008" y2="40202"/>
                        <a14:foregroundMark x1="59008" y1="40202" x2="58238" y2="39435"/>
                        <a14:foregroundMark x1="42218" y1="39677" x2="42218" y2="39677"/>
                        <a14:foregroundMark x1="81100" y1="25847" x2="72891" y2="34839"/>
                        <a14:foregroundMark x1="72891" y1="34839" x2="68330" y2="38024"/>
                        <a14:foregroundMark x1="68330" y1="38024" x2="65365" y2="43871"/>
                        <a14:foregroundMark x1="65365" y1="43871" x2="70353" y2="45242"/>
                        <a14:foregroundMark x1="70353" y1="45242" x2="74629" y2="41169"/>
                        <a14:foregroundMark x1="74629" y1="41169" x2="81043" y2="26653"/>
                        <a14:foregroundMark x1="50741" y1="56694" x2="55530" y2="58669"/>
                        <a14:foregroundMark x1="55530" y1="58669" x2="55331" y2="66048"/>
                        <a14:foregroundMark x1="55331" y1="66048" x2="50884" y2="69234"/>
                        <a14:foregroundMark x1="50884" y1="69234" x2="45924" y2="69677"/>
                        <a14:foregroundMark x1="45924" y1="69677" x2="50371" y2="57258"/>
                        <a14:foregroundMark x1="50371" y1="57258" x2="50371" y2="57258"/>
                        <a14:foregroundMark x1="59664" y1="56895" x2="58010" y2="70847"/>
                        <a14:foregroundMark x1="58010" y1="70847" x2="61517" y2="65645"/>
                        <a14:foregroundMark x1="61517" y1="65645" x2="60604" y2="58589"/>
                        <a14:foregroundMark x1="60604" y1="58589" x2="59892" y2="57097"/>
                        <a14:foregroundMark x1="22235" y1="46573" x2="24287" y2="45685"/>
                        <a14:foregroundMark x1="23033" y1="51734" x2="23033" y2="51653"/>
                        <a14:foregroundMark x1="25428" y1="50242" x2="25428" y2="50242"/>
                        <a14:foregroundMark x1="18900" y1="56169" x2="20268" y2="55282"/>
                        <a14:foregroundMark x1="27509" y1="53952" x2="27252" y2="53387"/>
                        <a14:foregroundMark x1="25371" y1="53105" x2="25570" y2="53065"/>
                        <a14:foregroundMark x1="23204" y1="55726" x2="23774" y2="55887"/>
                        <a14:foregroundMark x1="23660" y1="58226" x2="23261" y2="59960"/>
                        <a14:foregroundMark x1="33751" y1="51492" x2="36574" y2="50444"/>
                        <a14:foregroundMark x1="31357" y1="56210" x2="31357" y2="56452"/>
                        <a14:foregroundMark x1="31357" y1="59435" x2="31414" y2="60323"/>
                        <a14:foregroundMark x1="21095" y1="67218" x2="20981" y2="68065"/>
                        <a14:foregroundMark x1="24544" y1="67097" x2="24829" y2="67460"/>
                        <a14:foregroundMark x1="27452" y1="66573" x2="27423" y2="68387"/>
                        <a14:foregroundMark x1="29076" y1="67097" x2="29133" y2="67097"/>
                        <a14:foregroundMark x1="34208" y1="67056" x2="34436" y2="67500"/>
                        <a14:foregroundMark x1="37030" y1="66815" x2="37001" y2="67218"/>
                        <a14:foregroundMark x1="34179" y1="68629" x2="34179" y2="68589"/>
                        <a14:foregroundMark x1="19755" y1="66371" x2="20582" y2="66371"/>
                        <a14:foregroundMark x1="37286" y1="67056" x2="39282" y2="69960"/>
                        <a14:foregroundMark x1="33500" y1="68790" x2="32982" y2="70282"/>
                        <a14:foregroundMark x1="34122" y1="68669" x2="34122" y2="68669"/>
                        <a14:backgroundMark x1="61631" y1="58105" x2="61631" y2="58105"/>
                        <a14:backgroundMark x1="61859" y1="58992" x2="62030" y2="60081"/>
                        <a14:backgroundMark x1="62856" y1="66452" x2="62856" y2="66452"/>
                        <a14:backgroundMark x1="63170" y1="69758" x2="63170" y2="69758"/>
                        <a14:backgroundMark x1="63027" y1="68427" x2="63027" y2="68427"/>
                        <a14:backgroundMark x1="24430" y1="68710" x2="24430" y2="68710"/>
                        <a14:backgroundMark x1="34122" y1="68790" x2="34122" y2="68790"/>
                        <a14:backgroundMark x1="34122" y1="68710" x2="34122" y2="68710"/>
                      </a14:backgroundRemoval>
                    </a14:imgEffect>
                  </a14:imgLayer>
                </a14:imgProps>
              </a:ext>
              <a:ext uri="{28A0092B-C50C-407E-A947-70E740481C1C}">
                <a14:useLocalDpi xmlns:a14="http://schemas.microsoft.com/office/drawing/2010/main" val="0"/>
              </a:ext>
            </a:extLst>
          </a:blip>
          <a:stretch>
            <a:fillRect/>
          </a:stretch>
        </p:blipFill>
        <p:spPr>
          <a:xfrm>
            <a:off x="3647842" y="4243500"/>
            <a:ext cx="2546125" cy="1800000"/>
          </a:xfrm>
          <a:prstGeom prst="rect">
            <a:avLst/>
          </a:prstGeom>
        </p:spPr>
      </p:pic>
      <p:pic>
        <p:nvPicPr>
          <p:cNvPr id="34" name="圖片 33" descr="一張含有 螢幕擷取畫面, 鮮豔, 圖形 的圖片&#10;&#10;自動產生的描述">
            <a:extLst>
              <a:ext uri="{FF2B5EF4-FFF2-40B4-BE49-F238E27FC236}">
                <a16:creationId xmlns:a16="http://schemas.microsoft.com/office/drawing/2014/main" id="{8982EC42-F962-45FD-98D4-D33FDA1EB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29" y="4315115"/>
            <a:ext cx="2138032" cy="1440000"/>
          </a:xfrm>
          <a:prstGeom prst="rect">
            <a:avLst/>
          </a:prstGeom>
        </p:spPr>
      </p:pic>
    </p:spTree>
    <p:extLst>
      <p:ext uri="{BB962C8B-B14F-4D97-AF65-F5344CB8AC3E}">
        <p14:creationId xmlns:p14="http://schemas.microsoft.com/office/powerpoint/2010/main" val="362984218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0F26172-7266-BC63-E8EE-F9CBB8A9596B}"/>
              </a:ext>
            </a:extLst>
          </p:cNvPr>
          <p:cNvSpPr>
            <a:spLocks noGrp="1"/>
          </p:cNvSpPr>
          <p:nvPr>
            <p:ph type="sldNum" sz="quarter" idx="12"/>
          </p:nvPr>
        </p:nvSpPr>
        <p:spPr/>
        <p:txBody>
          <a:bodyPr/>
          <a:lstStyle/>
          <a:p>
            <a:pPr>
              <a:defRPr/>
            </a:pPr>
            <a:fld id="{9743725C-7E5F-45A0-8CC5-6D5D2ECE80CD}" type="slidenum">
              <a:rPr lang="en-US" altLang="zh-TW" smtClean="0"/>
              <a:pPr>
                <a:defRPr/>
              </a:pPr>
              <a:t>10</a:t>
            </a:fld>
            <a:endParaRPr lang="en-US" altLang="zh-TW"/>
          </a:p>
        </p:txBody>
      </p:sp>
      <p:pic>
        <p:nvPicPr>
          <p:cNvPr id="5" name="圖片 4" descr="一張含有 文字, 螢幕擷取畫面, 字型, 數字 的圖片&#10;&#10;自動產生的描述">
            <a:extLst>
              <a:ext uri="{FF2B5EF4-FFF2-40B4-BE49-F238E27FC236}">
                <a16:creationId xmlns:a16="http://schemas.microsoft.com/office/drawing/2014/main" id="{19F53E68-86D8-A5B6-FED1-05D2EEFDDB66}"/>
              </a:ext>
            </a:extLst>
          </p:cNvPr>
          <p:cNvPicPr/>
          <p:nvPr/>
        </p:nvPicPr>
        <p:blipFill>
          <a:blip r:embed="rId2"/>
          <a:stretch>
            <a:fillRect/>
          </a:stretch>
        </p:blipFill>
        <p:spPr>
          <a:xfrm>
            <a:off x="533971" y="13493"/>
            <a:ext cx="4953953" cy="6844507"/>
          </a:xfrm>
          <a:prstGeom prst="rect">
            <a:avLst/>
          </a:prstGeom>
          <a:noFill/>
          <a:ln>
            <a:noFill/>
            <a:prstDash/>
          </a:ln>
        </p:spPr>
      </p:pic>
      <p:pic>
        <p:nvPicPr>
          <p:cNvPr id="6" name="圖片 5" descr="一張含有 文字, 螢幕擷取畫面, 字型, 數字 的圖片&#10;&#10;自動產生的描述">
            <a:extLst>
              <a:ext uri="{FF2B5EF4-FFF2-40B4-BE49-F238E27FC236}">
                <a16:creationId xmlns:a16="http://schemas.microsoft.com/office/drawing/2014/main" id="{286301BE-F7E8-5B5A-FBAC-FE439B8B4A28}"/>
              </a:ext>
            </a:extLst>
          </p:cNvPr>
          <p:cNvPicPr/>
          <p:nvPr/>
        </p:nvPicPr>
        <p:blipFill>
          <a:blip r:embed="rId3"/>
          <a:stretch>
            <a:fillRect/>
          </a:stretch>
        </p:blipFill>
        <p:spPr>
          <a:xfrm>
            <a:off x="6164072" y="136525"/>
            <a:ext cx="5418328" cy="4492752"/>
          </a:xfrm>
          <a:prstGeom prst="rect">
            <a:avLst/>
          </a:prstGeom>
          <a:noFill/>
          <a:ln>
            <a:noFill/>
            <a:prstDash/>
          </a:ln>
        </p:spPr>
      </p:pic>
      <p:sp>
        <p:nvSpPr>
          <p:cNvPr id="8" name="文字方塊 7">
            <a:extLst>
              <a:ext uri="{FF2B5EF4-FFF2-40B4-BE49-F238E27FC236}">
                <a16:creationId xmlns:a16="http://schemas.microsoft.com/office/drawing/2014/main" id="{84AD91FC-77CB-2CED-5B5A-769F8114DA42}"/>
              </a:ext>
            </a:extLst>
          </p:cNvPr>
          <p:cNvSpPr txBox="1"/>
          <p:nvPr/>
        </p:nvSpPr>
        <p:spPr>
          <a:xfrm>
            <a:off x="5690362" y="4913690"/>
            <a:ext cx="6094476" cy="1692771"/>
          </a:xfrm>
          <a:prstGeom prst="rect">
            <a:avLst/>
          </a:prstGeom>
          <a:solidFill>
            <a:srgbClr val="FFCC99"/>
          </a:solidFill>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一覽表</a:t>
            </a:r>
            <a:r>
              <a:rPr lang="zh-TW" altLang="zh-TW" sz="2400" b="1" dirty="0">
                <a:latin typeface="微軟正黑體" panose="020B0604030504040204" pitchFamily="34" charset="-120"/>
                <a:ea typeface="微軟正黑體" panose="020B0604030504040204" pitchFamily="34" charset="-120"/>
              </a:rPr>
              <a:t>內含</a:t>
            </a:r>
            <a:r>
              <a:rPr lang="zh-TW" altLang="zh-TW" sz="2800" b="1" dirty="0">
                <a:solidFill>
                  <a:srgbClr val="C00000"/>
                </a:solidFill>
                <a:latin typeface="微軟正黑體" panose="020B0604030504040204" pitchFamily="34" charset="-120"/>
                <a:ea typeface="微軟正黑體" panose="020B0604030504040204" pitchFamily="34" charset="-120"/>
              </a:rPr>
              <a:t>心理諮詢、法律諮詢、醫療諮詢及社會福利資源</a:t>
            </a:r>
            <a:r>
              <a:rPr lang="zh-TW" altLang="zh-TW" sz="2400" b="1" dirty="0">
                <a:latin typeface="微軟正黑體" panose="020B0604030504040204" pitchFamily="34" charset="-120"/>
                <a:ea typeface="微軟正黑體" panose="020B0604030504040204" pitchFamily="34" charset="-120"/>
              </a:rPr>
              <a:t>，並提供各區衛生所免費心理諮商及本府與各區公所法律扶助諮詢服務時段及地址供同仁參考運用</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740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890D63C-B940-3B26-9162-C17347BC71A6}"/>
              </a:ext>
            </a:extLst>
          </p:cNvPr>
          <p:cNvSpPr>
            <a:spLocks noGrp="1"/>
          </p:cNvSpPr>
          <p:nvPr>
            <p:ph type="sldNum" sz="quarter" idx="12"/>
          </p:nvPr>
        </p:nvSpPr>
        <p:spPr/>
        <p:txBody>
          <a:bodyPr/>
          <a:lstStyle/>
          <a:p>
            <a:pPr>
              <a:defRPr/>
            </a:pPr>
            <a:fld id="{9743725C-7E5F-45A0-8CC5-6D5D2ECE80CD}" type="slidenum">
              <a:rPr lang="en-US" altLang="zh-TW" smtClean="0"/>
              <a:pPr>
                <a:defRPr/>
              </a:pPr>
              <a:t>11</a:t>
            </a:fld>
            <a:endParaRPr lang="en-US" altLang="zh-TW"/>
          </a:p>
        </p:txBody>
      </p:sp>
      <p:sp>
        <p:nvSpPr>
          <p:cNvPr id="5" name="標題 1">
            <a:extLst>
              <a:ext uri="{FF2B5EF4-FFF2-40B4-BE49-F238E27FC236}">
                <a16:creationId xmlns:a16="http://schemas.microsoft.com/office/drawing/2014/main" id="{7F033F45-4095-D641-557A-7EAAF50B822A}"/>
              </a:ext>
            </a:extLst>
          </p:cNvPr>
          <p:cNvSpPr>
            <a:spLocks noGrp="1"/>
          </p:cNvSpPr>
          <p:nvPr>
            <p:ph type="title"/>
          </p:nvPr>
        </p:nvSpPr>
        <p:spPr>
          <a:xfrm>
            <a:off x="609600" y="39313"/>
            <a:ext cx="10972800" cy="106426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a:t>
            </a:r>
            <a:r>
              <a:rPr lang="zh-TW" altLang="en-US" sz="3200" b="1" dirty="0">
                <a:solidFill>
                  <a:srgbClr val="C00000"/>
                </a:solidFill>
                <a:latin typeface="微軟正黑體" panose="020B0604030504040204" pitchFamily="34" charset="-120"/>
                <a:ea typeface="微軟正黑體" panose="020B0604030504040204" pitchFamily="34" charset="-120"/>
              </a:rPr>
              <a:t>社區心理衛生中心</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pic>
        <p:nvPicPr>
          <p:cNvPr id="6" name="圖片 5" descr="一張含有 文字, 螢幕擷取畫面, 字型, 數字 的圖片&#10;&#10;自動產生的描述">
            <a:extLst>
              <a:ext uri="{FF2B5EF4-FFF2-40B4-BE49-F238E27FC236}">
                <a16:creationId xmlns:a16="http://schemas.microsoft.com/office/drawing/2014/main" id="{C952D3C9-6D10-C3D7-7FB3-593C82531728}"/>
              </a:ext>
            </a:extLst>
          </p:cNvPr>
          <p:cNvPicPr>
            <a:picLocks noChangeAspect="1"/>
          </p:cNvPicPr>
          <p:nvPr/>
        </p:nvPicPr>
        <p:blipFill rotWithShape="1">
          <a:blip r:embed="rId2">
            <a:extLst>
              <a:ext uri="{28A0092B-C50C-407E-A947-70E740481C1C}">
                <a14:useLocalDpi xmlns:a14="http://schemas.microsoft.com/office/drawing/2010/main" val="0"/>
              </a:ext>
            </a:extLst>
          </a:blip>
          <a:srcRect b="27716"/>
          <a:stretch/>
        </p:blipFill>
        <p:spPr bwMode="auto">
          <a:xfrm>
            <a:off x="242760" y="1354264"/>
            <a:ext cx="4457913" cy="5432250"/>
          </a:xfrm>
          <a:prstGeom prst="rect">
            <a:avLst/>
          </a:prstGeom>
          <a:ln>
            <a:noFill/>
          </a:ln>
          <a:extLst>
            <a:ext uri="{53640926-AAD7-44D8-BBD7-CCE9431645EC}">
              <a14:shadowObscured xmlns:a14="http://schemas.microsoft.com/office/drawing/2010/main"/>
            </a:ext>
          </a:extLst>
        </p:spPr>
      </p:pic>
      <p:pic>
        <p:nvPicPr>
          <p:cNvPr id="8" name="圖片 7" descr="一張含有 文字, 螢幕擷取畫面, 軟體, 電腦圖示 的圖片&#10;&#10;自動產生的描述">
            <a:extLst>
              <a:ext uri="{FF2B5EF4-FFF2-40B4-BE49-F238E27FC236}">
                <a16:creationId xmlns:a16="http://schemas.microsoft.com/office/drawing/2014/main" id="{1C2F922E-D864-C0EE-43A8-8D084B0E1627}"/>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30739"/>
          <a:stretch/>
        </p:blipFill>
        <p:spPr bwMode="auto">
          <a:xfrm>
            <a:off x="4764156" y="4201464"/>
            <a:ext cx="7309655" cy="2520011"/>
          </a:xfrm>
          <a:prstGeom prst="rect">
            <a:avLst/>
          </a:prstGeom>
          <a:ln>
            <a:noFill/>
          </a:ln>
          <a:extLst>
            <a:ext uri="{53640926-AAD7-44D8-BBD7-CCE9431645EC}">
              <a14:shadowObscured xmlns:a14="http://schemas.microsoft.com/office/drawing/2010/main"/>
            </a:ext>
          </a:extLst>
        </p:spPr>
      </p:pic>
      <p:sp>
        <p:nvSpPr>
          <p:cNvPr id="9" name="矩形 8">
            <a:extLst>
              <a:ext uri="{FF2B5EF4-FFF2-40B4-BE49-F238E27FC236}">
                <a16:creationId xmlns:a16="http://schemas.microsoft.com/office/drawing/2014/main" id="{D010101D-E598-4530-566B-58A1829BA646}"/>
              </a:ext>
            </a:extLst>
          </p:cNvPr>
          <p:cNvSpPr/>
          <p:nvPr/>
        </p:nvSpPr>
        <p:spPr>
          <a:xfrm>
            <a:off x="173651" y="1354264"/>
            <a:ext cx="1975189"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a:extLst>
              <a:ext uri="{FF2B5EF4-FFF2-40B4-BE49-F238E27FC236}">
                <a16:creationId xmlns:a16="http://schemas.microsoft.com/office/drawing/2014/main" id="{73213870-2D50-3640-9D34-4D4BCE0F29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9520" y="1135746"/>
            <a:ext cx="5734356" cy="3065718"/>
          </a:xfrm>
          <a:prstGeom prst="rect">
            <a:avLst/>
          </a:prstGeom>
          <a:noFill/>
          <a:ln>
            <a:noFill/>
          </a:ln>
        </p:spPr>
      </p:pic>
      <p:sp>
        <p:nvSpPr>
          <p:cNvPr id="2" name="矩形 1">
            <a:extLst>
              <a:ext uri="{FF2B5EF4-FFF2-40B4-BE49-F238E27FC236}">
                <a16:creationId xmlns:a16="http://schemas.microsoft.com/office/drawing/2014/main" id="{479D82A6-8D4B-0F65-7D2E-C7B8458286C0}"/>
              </a:ext>
            </a:extLst>
          </p:cNvPr>
          <p:cNvSpPr/>
          <p:nvPr/>
        </p:nvSpPr>
        <p:spPr>
          <a:xfrm>
            <a:off x="4822584" y="4266502"/>
            <a:ext cx="7126655" cy="2520011"/>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146763860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FFF26353-83B4-B90C-59A0-D3477622BFE7}"/>
              </a:ext>
            </a:extLst>
          </p:cNvPr>
          <p:cNvSpPr>
            <a:spLocks noGrp="1"/>
          </p:cNvSpPr>
          <p:nvPr>
            <p:ph type="sldNum" sz="quarter" idx="12"/>
          </p:nvPr>
        </p:nvSpPr>
        <p:spPr/>
        <p:txBody>
          <a:bodyPr/>
          <a:lstStyle/>
          <a:p>
            <a:pPr>
              <a:defRPr/>
            </a:pPr>
            <a:fld id="{9743725C-7E5F-45A0-8CC5-6D5D2ECE80CD}" type="slidenum">
              <a:rPr lang="en-US" altLang="zh-TW" smtClean="0"/>
              <a:pPr>
                <a:defRPr/>
              </a:pPr>
              <a:t>12</a:t>
            </a:fld>
            <a:endParaRPr lang="en-US" altLang="zh-TW"/>
          </a:p>
        </p:txBody>
      </p:sp>
      <p:pic>
        <p:nvPicPr>
          <p:cNvPr id="5" name="圖片 4" descr="一張含有 文字, 螢幕擷取畫面, 軟體, 電腦圖示 的圖片&#10;&#10;自動產生的描述">
            <a:extLst>
              <a:ext uri="{FF2B5EF4-FFF2-40B4-BE49-F238E27FC236}">
                <a16:creationId xmlns:a16="http://schemas.microsoft.com/office/drawing/2014/main" id="{EF1FAFDD-C827-3BA2-AC5F-A2CD28474154}"/>
              </a:ext>
            </a:extLst>
          </p:cNvPr>
          <p:cNvPicPr>
            <a:picLocks noChangeAspect="1"/>
          </p:cNvPicPr>
          <p:nvPr/>
        </p:nvPicPr>
        <p:blipFill rotWithShape="1">
          <a:blip r:embed="rId2"/>
          <a:srcRect l="28850" t="16280" r="39699" b="9444"/>
          <a:stretch/>
        </p:blipFill>
        <p:spPr bwMode="auto">
          <a:xfrm>
            <a:off x="325945" y="69024"/>
            <a:ext cx="4953978" cy="6699213"/>
          </a:xfrm>
          <a:prstGeom prst="rect">
            <a:avLst/>
          </a:prstGeom>
          <a:ln>
            <a:noFill/>
          </a:ln>
          <a:extLst>
            <a:ext uri="{53640926-AAD7-44D8-BBD7-CCE9431645EC}">
              <a14:shadowObscured xmlns:a14="http://schemas.microsoft.com/office/drawing/2010/main"/>
            </a:ext>
          </a:extLst>
        </p:spPr>
      </p:pic>
      <p:sp>
        <p:nvSpPr>
          <p:cNvPr id="6" name="矩形 5">
            <a:extLst>
              <a:ext uri="{FF2B5EF4-FFF2-40B4-BE49-F238E27FC236}">
                <a16:creationId xmlns:a16="http://schemas.microsoft.com/office/drawing/2014/main" id="{65B467D5-919C-F3AC-3EA7-22445071CDEA}"/>
              </a:ext>
            </a:extLst>
          </p:cNvPr>
          <p:cNvSpPr/>
          <p:nvPr/>
        </p:nvSpPr>
        <p:spPr>
          <a:xfrm>
            <a:off x="758867" y="174688"/>
            <a:ext cx="3493093" cy="2489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pic>
        <p:nvPicPr>
          <p:cNvPr id="7" name="圖片 6" descr="一張含有 文字, 螢幕擷取畫面, 軟體, 電腦圖示 的圖片&#10;&#10;自動產生的描述">
            <a:extLst>
              <a:ext uri="{FF2B5EF4-FFF2-40B4-BE49-F238E27FC236}">
                <a16:creationId xmlns:a16="http://schemas.microsoft.com/office/drawing/2014/main" id="{359E795C-83C2-6809-FFD1-0ED38682DDCB}"/>
              </a:ext>
            </a:extLst>
          </p:cNvPr>
          <p:cNvPicPr>
            <a:picLocks noChangeAspect="1"/>
          </p:cNvPicPr>
          <p:nvPr/>
        </p:nvPicPr>
        <p:blipFill rotWithShape="1">
          <a:blip r:embed="rId3">
            <a:extLst>
              <a:ext uri="{28A0092B-C50C-407E-A947-70E740481C1C}">
                <a14:useLocalDpi xmlns:a14="http://schemas.microsoft.com/office/drawing/2010/main" val="0"/>
              </a:ext>
            </a:extLst>
          </a:blip>
          <a:srcRect l="15953" t="38654" r="36546" b="26927"/>
          <a:stretch/>
        </p:blipFill>
        <p:spPr bwMode="auto">
          <a:xfrm>
            <a:off x="5197151" y="2542032"/>
            <a:ext cx="6759815" cy="3212909"/>
          </a:xfrm>
          <a:prstGeom prst="rect">
            <a:avLst/>
          </a:prstGeom>
          <a:ln>
            <a:noFill/>
          </a:ln>
          <a:extLst>
            <a:ext uri="{53640926-AAD7-44D8-BBD7-CCE9431645EC}">
              <a14:shadowObscured xmlns:a14="http://schemas.microsoft.com/office/drawing/2010/main"/>
            </a:ext>
          </a:extLst>
        </p:spPr>
      </p:pic>
      <p:sp>
        <p:nvSpPr>
          <p:cNvPr id="8" name="標題 1">
            <a:extLst>
              <a:ext uri="{FF2B5EF4-FFF2-40B4-BE49-F238E27FC236}">
                <a16:creationId xmlns:a16="http://schemas.microsoft.com/office/drawing/2014/main" id="{38FE1CEB-BD70-E84B-F413-51DA7F381CEC}"/>
              </a:ext>
            </a:extLst>
          </p:cNvPr>
          <p:cNvSpPr>
            <a:spLocks noGrp="1"/>
          </p:cNvSpPr>
          <p:nvPr>
            <p:ph type="title"/>
          </p:nvPr>
        </p:nvSpPr>
        <p:spPr>
          <a:xfrm>
            <a:off x="5437226" y="299148"/>
            <a:ext cx="6600747" cy="1752600"/>
          </a:xfrm>
          <a:solidFill>
            <a:srgbClr val="FFCC99"/>
          </a:solidFill>
        </p:spPr>
        <p:txBody>
          <a:bodyPr/>
          <a:lstStyle/>
          <a:p>
            <a:pPr algn="l"/>
            <a:r>
              <a:rPr lang="zh-TW" altLang="en-US" sz="2800" b="1" dirty="0">
                <a:latin typeface="微軟正黑體" panose="020B0604030504040204" pitchFamily="34" charset="-120"/>
                <a:ea typeface="微軟正黑體" panose="020B0604030504040204" pitchFamily="34" charset="-120"/>
              </a:rPr>
              <a:t>提供本市</a:t>
            </a:r>
            <a:r>
              <a:rPr lang="zh-TW" altLang="en-US" sz="3200" b="1" dirty="0">
                <a:solidFill>
                  <a:srgbClr val="C00000"/>
                </a:solidFill>
                <a:latin typeface="微軟正黑體" panose="020B0604030504040204" pitchFamily="34" charset="-120"/>
                <a:ea typeface="微軟正黑體" panose="020B0604030504040204" pitchFamily="34" charset="-120"/>
              </a:rPr>
              <a:t>通訊心理諮商</a:t>
            </a:r>
            <a:r>
              <a:rPr lang="zh-TW" altLang="en-US" sz="2800" b="1" dirty="0">
                <a:latin typeface="微軟正黑體" panose="020B0604030504040204" pitchFamily="34" charset="-120"/>
                <a:ea typeface="微軟正黑體" panose="020B0604030504040204" pitchFamily="34" charset="-120"/>
              </a:rPr>
              <a:t>相關訊息、聯絡方式等，請各機關協助宣導可至本府人事處官方網站員工協助方案專區參閱</a:t>
            </a:r>
          </a:p>
        </p:txBody>
      </p:sp>
      <p:sp>
        <p:nvSpPr>
          <p:cNvPr id="2" name="矩形 1">
            <a:extLst>
              <a:ext uri="{FF2B5EF4-FFF2-40B4-BE49-F238E27FC236}">
                <a16:creationId xmlns:a16="http://schemas.microsoft.com/office/drawing/2014/main" id="{E38184B3-6CA9-2DEC-D882-891B81F94E57}"/>
              </a:ext>
            </a:extLst>
          </p:cNvPr>
          <p:cNvSpPr/>
          <p:nvPr/>
        </p:nvSpPr>
        <p:spPr>
          <a:xfrm>
            <a:off x="5197151" y="2542032"/>
            <a:ext cx="6759815" cy="292570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4509050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投影片編號版面配置區 5">
            <a:extLst>
              <a:ext uri="{FF2B5EF4-FFF2-40B4-BE49-F238E27FC236}">
                <a16:creationId xmlns:a16="http://schemas.microsoft.com/office/drawing/2014/main" id="{BE37E84D-3A19-0B45-F2BD-6FD1CC283AD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55414E-C2F5-47D4-A4A7-BE93F5C2D795}" type="slidenum">
              <a:rPr lang="en-US" altLang="zh-TW" sz="1400" smtClean="0"/>
              <a:pPr>
                <a:spcBef>
                  <a:spcPct val="0"/>
                </a:spcBef>
                <a:buFontTx/>
                <a:buNone/>
              </a:pPr>
              <a:t>13</a:t>
            </a:fld>
            <a:endParaRPr lang="en-US" altLang="zh-TW" sz="1400"/>
          </a:p>
        </p:txBody>
      </p:sp>
      <p:sp>
        <p:nvSpPr>
          <p:cNvPr id="11267" name="Rectangle 2">
            <a:extLst>
              <a:ext uri="{FF2B5EF4-FFF2-40B4-BE49-F238E27FC236}">
                <a16:creationId xmlns:a16="http://schemas.microsoft.com/office/drawing/2014/main" id="{34B29398-9447-C38C-6263-0133387707F3}"/>
              </a:ext>
            </a:extLst>
          </p:cNvPr>
          <p:cNvSpPr>
            <a:spLocks noGrp="1" noChangeArrowheads="1"/>
          </p:cNvSpPr>
          <p:nvPr>
            <p:ph type="body" idx="1"/>
          </p:nvPr>
        </p:nvSpPr>
        <p:spPr>
          <a:xfrm>
            <a:off x="1558924" y="28753"/>
            <a:ext cx="9413875" cy="1081088"/>
          </a:xfrm>
        </p:spPr>
        <p:txBody>
          <a:bodyPr/>
          <a:lstStyle/>
          <a:p>
            <a:pPr algn="ctr" eaLnBrk="1" hangingPunct="1">
              <a:lnSpc>
                <a:spcPct val="130000"/>
              </a:lnSpc>
              <a:buFontTx/>
              <a:buNone/>
            </a:pPr>
            <a:r>
              <a:rPr lang="zh-TW" altLang="en-US" sz="4800" b="1" dirty="0">
                <a:solidFill>
                  <a:srgbClr val="FF0000"/>
                </a:solidFill>
                <a:latin typeface="微軟正黑體" panose="020B0604030504040204" pitchFamily="34" charset="-120"/>
                <a:ea typeface="微軟正黑體" panose="020B0604030504040204" pitchFamily="34" charset="-120"/>
              </a:rPr>
              <a:t>臺南市社區心理衛生中心</a:t>
            </a:r>
            <a:r>
              <a:rPr lang="en-US" altLang="zh-TW" sz="4800" b="1" dirty="0">
                <a:solidFill>
                  <a:srgbClr val="FF0000"/>
                </a:solidFill>
                <a:latin typeface="微軟正黑體" panose="020B0604030504040204" pitchFamily="34" charset="-120"/>
                <a:ea typeface="微軟正黑體" panose="020B0604030504040204" pitchFamily="34" charset="-120"/>
              </a:rPr>
              <a:t>LINE@</a:t>
            </a:r>
          </a:p>
          <a:p>
            <a:pPr algn="ctr" eaLnBrk="1" hangingPunct="1">
              <a:lnSpc>
                <a:spcPct val="130000"/>
              </a:lnSpc>
              <a:buFontTx/>
              <a:buNone/>
            </a:pPr>
            <a:r>
              <a:rPr lang="zh-TW" altLang="en-US" sz="4800" b="1" dirty="0">
                <a:solidFill>
                  <a:srgbClr val="FF0000"/>
                </a:solidFill>
                <a:latin typeface="標楷體" panose="03000509000000000000" pitchFamily="65" charset="-120"/>
                <a:ea typeface="標楷體" panose="03000509000000000000" pitchFamily="65" charset="-120"/>
              </a:rPr>
              <a:t>  </a:t>
            </a:r>
          </a:p>
        </p:txBody>
      </p:sp>
      <p:sp>
        <p:nvSpPr>
          <p:cNvPr id="11268" name="Rectangle 2">
            <a:extLst>
              <a:ext uri="{FF2B5EF4-FFF2-40B4-BE49-F238E27FC236}">
                <a16:creationId xmlns:a16="http://schemas.microsoft.com/office/drawing/2014/main" id="{5A4146FC-46C9-C768-7B6B-7D5FE4B59B90}"/>
              </a:ext>
            </a:extLst>
          </p:cNvPr>
          <p:cNvSpPr txBox="1">
            <a:spLocks noChangeArrowheads="1"/>
          </p:cNvSpPr>
          <p:nvPr/>
        </p:nvSpPr>
        <p:spPr bwMode="auto">
          <a:xfrm>
            <a:off x="6325680" y="1167607"/>
            <a:ext cx="395922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30000"/>
              </a:lnSpc>
              <a:buFontTx/>
              <a:buNone/>
            </a:pPr>
            <a:r>
              <a:rPr lang="zh-TW" altLang="en-US" sz="4800" b="1" dirty="0">
                <a:solidFill>
                  <a:srgbClr val="336600"/>
                </a:solidFill>
                <a:latin typeface="標楷體" panose="03000509000000000000" pitchFamily="65" charset="-120"/>
                <a:ea typeface="標楷體" panose="03000509000000000000" pitchFamily="65" charset="-120"/>
              </a:rPr>
              <a:t>支持</a:t>
            </a:r>
            <a:r>
              <a:rPr lang="en-US" altLang="zh-TW" sz="4800" b="1" dirty="0">
                <a:solidFill>
                  <a:srgbClr val="336600"/>
                </a:solidFill>
                <a:latin typeface="標楷體" panose="03000509000000000000" pitchFamily="65" charset="-120"/>
                <a:ea typeface="標楷體" panose="03000509000000000000" pitchFamily="65" charset="-120"/>
              </a:rPr>
              <a:t>+</a:t>
            </a:r>
            <a:r>
              <a:rPr lang="zh-TW" altLang="en-US" sz="4800" b="1" dirty="0">
                <a:solidFill>
                  <a:srgbClr val="336600"/>
                </a:solidFill>
                <a:latin typeface="標楷體" panose="03000509000000000000" pitchFamily="65" charset="-120"/>
                <a:ea typeface="標楷體" panose="03000509000000000000" pitchFamily="65" charset="-120"/>
              </a:rPr>
              <a:t>關心  </a:t>
            </a:r>
          </a:p>
        </p:txBody>
      </p:sp>
      <p:pic>
        <p:nvPicPr>
          <p:cNvPr id="11269" name="Picture 2">
            <a:extLst>
              <a:ext uri="{FF2B5EF4-FFF2-40B4-BE49-F238E27FC236}">
                <a16:creationId xmlns:a16="http://schemas.microsoft.com/office/drawing/2014/main" id="{941E5DA0-2F8B-02EF-0000-0B4CC48C5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175" y="3200400"/>
            <a:ext cx="410761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圖片 4">
            <a:extLst>
              <a:ext uri="{FF2B5EF4-FFF2-40B4-BE49-F238E27FC236}">
                <a16:creationId xmlns:a16="http://schemas.microsoft.com/office/drawing/2014/main" id="{E2A24776-5210-9EF9-FE40-7B53E371E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175" y="1036638"/>
            <a:ext cx="2336800" cy="216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圖片 6">
            <a:extLst>
              <a:ext uri="{FF2B5EF4-FFF2-40B4-BE49-F238E27FC236}">
                <a16:creationId xmlns:a16="http://schemas.microsoft.com/office/drawing/2014/main" id="{2F883D07-BE06-AACC-3746-C987D337B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2439" y="2155120"/>
            <a:ext cx="5545709" cy="454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561076"/>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E3F881-502B-4A23-AE61-CC9A2E1CAE19}"/>
              </a:ext>
            </a:extLst>
          </p:cNvPr>
          <p:cNvSpPr/>
          <p:nvPr/>
        </p:nvSpPr>
        <p:spPr>
          <a:xfrm>
            <a:off x="790833" y="262500"/>
            <a:ext cx="10777947" cy="89144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TW" altLang="en-US" sz="2400" dirty="0">
              <a:solidFill>
                <a:prstClr val="white"/>
              </a:solidFill>
              <a:latin typeface="Calibri Light"/>
            </a:endParaRPr>
          </a:p>
        </p:txBody>
      </p:sp>
      <p:sp>
        <p:nvSpPr>
          <p:cNvPr id="4" name="矩形 3">
            <a:extLst>
              <a:ext uri="{FF2B5EF4-FFF2-40B4-BE49-F238E27FC236}">
                <a16:creationId xmlns:a16="http://schemas.microsoft.com/office/drawing/2014/main" id="{07E444EF-188A-4158-91E2-6D05917D6D5E}"/>
              </a:ext>
            </a:extLst>
          </p:cNvPr>
          <p:cNvSpPr/>
          <p:nvPr/>
        </p:nvSpPr>
        <p:spPr>
          <a:xfrm>
            <a:off x="263989" y="1"/>
            <a:ext cx="526844" cy="1153948"/>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Light"/>
            </a:endParaRPr>
          </a:p>
        </p:txBody>
      </p:sp>
      <p:sp>
        <p:nvSpPr>
          <p:cNvPr id="12" name="文本框 27">
            <a:extLst>
              <a:ext uri="{FF2B5EF4-FFF2-40B4-BE49-F238E27FC236}">
                <a16:creationId xmlns:a16="http://schemas.microsoft.com/office/drawing/2014/main" id="{D3409EAF-9019-4A3C-9A5D-D0022B998B0A}"/>
              </a:ext>
            </a:extLst>
          </p:cNvPr>
          <p:cNvSpPr txBox="1"/>
          <p:nvPr/>
        </p:nvSpPr>
        <p:spPr>
          <a:xfrm>
            <a:off x="623220" y="278225"/>
            <a:ext cx="10945560" cy="748988"/>
          </a:xfrm>
          <a:prstGeom prst="rect">
            <a:avLst/>
          </a:prstGeom>
          <a:noFill/>
        </p:spPr>
        <p:txBody>
          <a:bodyPr wrap="square" rtlCol="0">
            <a:spAutoFit/>
          </a:bodyPr>
          <a:lstStyle/>
          <a:p>
            <a:pPr algn="ctr" defTabSz="609585"/>
            <a:r>
              <a:rPr lang="zh-TW" altLang="en-US"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公務員勤休制度宣導</a:t>
            </a:r>
            <a:r>
              <a:rPr lang="en-US" altLang="zh-TW"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a:t>
            </a:r>
            <a:r>
              <a:rPr lang="zh-TW" altLang="en-US"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辦公時數規定</a:t>
            </a:r>
            <a:endParaRPr lang="en-US" altLang="zh-TW"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endParaRPr>
          </a:p>
        </p:txBody>
      </p:sp>
      <p:sp>
        <p:nvSpPr>
          <p:cNvPr id="3" name="矩形 2">
            <a:extLst>
              <a:ext uri="{FF2B5EF4-FFF2-40B4-BE49-F238E27FC236}">
                <a16:creationId xmlns:a16="http://schemas.microsoft.com/office/drawing/2014/main" id="{050DADDE-E829-77F3-F4EF-0BF214E1FC0C}"/>
              </a:ext>
            </a:extLst>
          </p:cNvPr>
          <p:cNvSpPr/>
          <p:nvPr/>
        </p:nvSpPr>
        <p:spPr>
          <a:xfrm>
            <a:off x="263989" y="1579447"/>
            <a:ext cx="2613891"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法定辦公時數</a:t>
            </a:r>
            <a:endParaRPr lang="zh-TW" altLang="en-US" dirty="0"/>
          </a:p>
        </p:txBody>
      </p:sp>
      <p:sp>
        <p:nvSpPr>
          <p:cNvPr id="5" name="箭號: 向下 4">
            <a:extLst>
              <a:ext uri="{FF2B5EF4-FFF2-40B4-BE49-F238E27FC236}">
                <a16:creationId xmlns:a16="http://schemas.microsoft.com/office/drawing/2014/main" id="{5EE2346D-4845-7FDD-3C29-85C9F84CD05E}"/>
              </a:ext>
            </a:extLst>
          </p:cNvPr>
          <p:cNvSpPr/>
          <p:nvPr/>
        </p:nvSpPr>
        <p:spPr>
          <a:xfrm>
            <a:off x="1431635" y="2528431"/>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a:extLst>
              <a:ext uri="{FF2B5EF4-FFF2-40B4-BE49-F238E27FC236}">
                <a16:creationId xmlns:a16="http://schemas.microsoft.com/office/drawing/2014/main" id="{12244FA7-9BB7-E7E5-E623-A506019BE896}"/>
              </a:ext>
            </a:extLst>
          </p:cNvPr>
          <p:cNvSpPr/>
          <p:nvPr/>
        </p:nvSpPr>
        <p:spPr>
          <a:xfrm>
            <a:off x="295563" y="2956065"/>
            <a:ext cx="2613891" cy="1083198"/>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rPr>
              <a:t>每日</a:t>
            </a:r>
            <a:r>
              <a:rPr lang="en-US" altLang="zh-TW" sz="1600" b="1" u="sng" dirty="0">
                <a:solidFill>
                  <a:schemeClr val="tx1"/>
                </a:solidFill>
                <a:latin typeface="微軟正黑體" panose="020B0604030504040204" pitchFamily="34" charset="-120"/>
                <a:ea typeface="微軟正黑體" panose="020B0604030504040204" pitchFamily="34" charset="-120"/>
              </a:rPr>
              <a:t>8</a:t>
            </a:r>
            <a:r>
              <a:rPr lang="zh-TW" altLang="en-US" sz="1600" dirty="0">
                <a:solidFill>
                  <a:schemeClr val="tx1"/>
                </a:solidFill>
              </a:rPr>
              <a:t>小時</a:t>
            </a:r>
            <a:r>
              <a:rPr lang="zh-TW" altLang="en-US" sz="1600" dirty="0">
                <a:solidFill>
                  <a:schemeClr val="tx1"/>
                </a:solidFill>
                <a:latin typeface="新細明體" panose="02020500000000000000" pitchFamily="18" charset="-120"/>
                <a:ea typeface="新細明體" panose="02020500000000000000" pitchFamily="18" charset="-120"/>
              </a:rPr>
              <a:t>、</a:t>
            </a:r>
            <a:r>
              <a:rPr lang="zh-TW" altLang="en-US" sz="1600" dirty="0">
                <a:solidFill>
                  <a:schemeClr val="tx1"/>
                </a:solidFill>
              </a:rPr>
              <a:t>每週</a:t>
            </a:r>
            <a:r>
              <a:rPr lang="en-US" altLang="zh-TW" sz="1600" b="1" u="sng" dirty="0">
                <a:solidFill>
                  <a:schemeClr val="tx1"/>
                </a:solidFill>
                <a:latin typeface="微軟正黑體" panose="020B0604030504040204" pitchFamily="34" charset="-120"/>
                <a:ea typeface="微軟正黑體" panose="020B0604030504040204" pitchFamily="34" charset="-120"/>
              </a:rPr>
              <a:t>40</a:t>
            </a:r>
            <a:r>
              <a:rPr lang="zh-TW" altLang="en-US" sz="1600" dirty="0">
                <a:solidFill>
                  <a:schemeClr val="tx1"/>
                </a:solidFill>
              </a:rPr>
              <a:t>小時</a:t>
            </a:r>
            <a:endParaRPr lang="en-US" altLang="zh-TW" sz="1600" dirty="0">
              <a:solidFill>
                <a:schemeClr val="tx1"/>
              </a:solidFill>
            </a:endParaRPr>
          </a:p>
          <a:p>
            <a:pPr marL="285750" indent="-285750">
              <a:lnSpc>
                <a:spcPct val="150000"/>
              </a:lnSpc>
              <a:buFont typeface="Wingdings" panose="05000000000000000000" pitchFamily="2" charset="2"/>
              <a:buChar char="Ø"/>
            </a:pPr>
            <a:r>
              <a:rPr lang="en-US" altLang="zh-TW" sz="1600" dirty="0">
                <a:solidFill>
                  <a:schemeClr val="tx1"/>
                </a:solidFill>
              </a:rPr>
              <a:t>2</a:t>
            </a:r>
            <a:r>
              <a:rPr lang="zh-TW" altLang="en-US" sz="1600" dirty="0">
                <a:solidFill>
                  <a:schemeClr val="tx1"/>
                </a:solidFill>
              </a:rPr>
              <a:t>日之休息日</a:t>
            </a:r>
          </a:p>
        </p:txBody>
      </p:sp>
      <p:sp>
        <p:nvSpPr>
          <p:cNvPr id="9" name="矩形 8">
            <a:extLst>
              <a:ext uri="{FF2B5EF4-FFF2-40B4-BE49-F238E27FC236}">
                <a16:creationId xmlns:a16="http://schemas.microsoft.com/office/drawing/2014/main" id="{3FDABCE3-2DD5-E807-0B11-BF7FFE31DA08}"/>
              </a:ext>
            </a:extLst>
          </p:cNvPr>
          <p:cNvSpPr/>
          <p:nvPr/>
        </p:nvSpPr>
        <p:spPr>
          <a:xfrm>
            <a:off x="3187337" y="1579447"/>
            <a:ext cx="2746360"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延長辦公時數</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en-US" sz="2400" dirty="0">
                <a:solidFill>
                  <a:schemeClr val="tx1"/>
                </a:solidFill>
                <a:latin typeface="微軟正黑體" panose="020B0604030504040204" pitchFamily="34" charset="-120"/>
                <a:ea typeface="微軟正黑體" panose="020B0604030504040204" pitchFamily="34" charset="-120"/>
              </a:rPr>
              <a:t>加班</a:t>
            </a:r>
            <a:r>
              <a:rPr lang="en-US" altLang="zh-TW" sz="2400" dirty="0">
                <a:solidFill>
                  <a:schemeClr val="tx1"/>
                </a:solidFill>
                <a:latin typeface="微軟正黑體" panose="020B0604030504040204" pitchFamily="34" charset="-120"/>
                <a:ea typeface="微軟正黑體" panose="020B0604030504040204" pitchFamily="34" charset="-120"/>
              </a:rPr>
              <a:t>)</a:t>
            </a:r>
            <a:endParaRPr lang="zh-TW" altLang="en-US" dirty="0"/>
          </a:p>
        </p:txBody>
      </p:sp>
      <p:sp>
        <p:nvSpPr>
          <p:cNvPr id="11" name="箭號: 向下 10">
            <a:extLst>
              <a:ext uri="{FF2B5EF4-FFF2-40B4-BE49-F238E27FC236}">
                <a16:creationId xmlns:a16="http://schemas.microsoft.com/office/drawing/2014/main" id="{5D396BF7-F393-0110-85E9-242F89F4EA09}"/>
              </a:ext>
            </a:extLst>
          </p:cNvPr>
          <p:cNvSpPr/>
          <p:nvPr/>
        </p:nvSpPr>
        <p:spPr>
          <a:xfrm>
            <a:off x="4410694" y="2542406"/>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id="{FE353AF4-EBD0-CCE3-826E-4B47B2F6DB1D}"/>
              </a:ext>
            </a:extLst>
          </p:cNvPr>
          <p:cNvSpPr/>
          <p:nvPr/>
        </p:nvSpPr>
        <p:spPr>
          <a:xfrm>
            <a:off x="3342694" y="2942090"/>
            <a:ext cx="2613891" cy="1083198"/>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rPr>
              <a:t>經長官指派</a:t>
            </a:r>
            <a:endParaRPr lang="en-US" altLang="zh-TW" sz="1600" dirty="0">
              <a:solidFill>
                <a:schemeClr val="tx1"/>
              </a:solidFill>
            </a:endParaRPr>
          </a:p>
          <a:p>
            <a:pPr marL="285750" indent="-285750">
              <a:lnSpc>
                <a:spcPct val="150000"/>
              </a:lnSpc>
              <a:buFont typeface="Wingdings" panose="05000000000000000000" pitchFamily="2" charset="2"/>
              <a:buChar char="Ø"/>
            </a:pPr>
            <a:r>
              <a:rPr lang="zh-TW" altLang="en-US" sz="1600" dirty="0">
                <a:solidFill>
                  <a:schemeClr val="tx1"/>
                </a:solidFill>
              </a:rPr>
              <a:t>法定辦公時間以外</a:t>
            </a:r>
            <a:endParaRPr lang="en-US" altLang="zh-TW" sz="1600" dirty="0">
              <a:solidFill>
                <a:schemeClr val="tx1"/>
              </a:solidFill>
            </a:endParaRPr>
          </a:p>
          <a:p>
            <a:pPr marL="285750" indent="-285750">
              <a:lnSpc>
                <a:spcPct val="150000"/>
              </a:lnSpc>
              <a:buFont typeface="Wingdings" panose="05000000000000000000" pitchFamily="2" charset="2"/>
              <a:buChar char="Ø"/>
            </a:pPr>
            <a:r>
              <a:rPr lang="zh-TW" altLang="en-US" sz="1600" dirty="0">
                <a:solidFill>
                  <a:schemeClr val="tx1"/>
                </a:solidFill>
              </a:rPr>
              <a:t>執行職務</a:t>
            </a:r>
          </a:p>
        </p:txBody>
      </p:sp>
      <p:sp>
        <p:nvSpPr>
          <p:cNvPr id="14" name="矩形 13">
            <a:extLst>
              <a:ext uri="{FF2B5EF4-FFF2-40B4-BE49-F238E27FC236}">
                <a16:creationId xmlns:a16="http://schemas.microsoft.com/office/drawing/2014/main" id="{B4D9470B-54CD-EBC3-F5B2-C2370DF3055F}"/>
              </a:ext>
            </a:extLst>
          </p:cNvPr>
          <p:cNvSpPr/>
          <p:nvPr/>
        </p:nvSpPr>
        <p:spPr>
          <a:xfrm>
            <a:off x="295563"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輪班輪休人員每日辦公時數依其服務機關之輪班輪休制度排定</a:t>
            </a:r>
            <a:endParaRPr lang="en-US" altLang="zh-TW" sz="1600" dirty="0">
              <a:solidFill>
                <a:schemeClr val="tx1"/>
              </a:solidFill>
              <a:latin typeface="微軟正黑體" panose="020B0604030504040204" pitchFamily="34" charset="-120"/>
              <a:ea typeface="微軟正黑體" panose="020B0604030504040204" pitchFamily="34" charset="-120"/>
            </a:endParaRPr>
          </a:p>
          <a:p>
            <a:pPr>
              <a:lnSpc>
                <a:spcPct val="150000"/>
              </a:lnSpc>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6F58A7BB-177E-BC63-4D27-B37D48292B1F}"/>
              </a:ext>
            </a:extLst>
          </p:cNvPr>
          <p:cNvSpPr/>
          <p:nvPr/>
        </p:nvSpPr>
        <p:spPr>
          <a:xfrm>
            <a:off x="3342694"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奉派加班應於加班之日起</a:t>
            </a:r>
            <a:r>
              <a:rPr lang="en-US" altLang="zh-TW" sz="1600" b="1" dirty="0">
                <a:solidFill>
                  <a:schemeClr val="tx1"/>
                </a:solidFill>
                <a:latin typeface="微軟正黑體" panose="020B0604030504040204" pitchFamily="34" charset="-120"/>
                <a:ea typeface="微軟正黑體" panose="020B0604030504040204" pitchFamily="34" charset="-120"/>
              </a:rPr>
              <a:t>3</a:t>
            </a:r>
            <a:r>
              <a:rPr lang="zh-TW" altLang="en-US" sz="1600" dirty="0">
                <a:solidFill>
                  <a:schemeClr val="tx1"/>
                </a:solidFill>
                <a:latin typeface="微軟正黑體" panose="020B0604030504040204" pitchFamily="34" charset="-120"/>
                <a:ea typeface="微軟正黑體" panose="020B0604030504040204" pitchFamily="34" charset="-120"/>
              </a:rPr>
              <a:t>個工作日內，至差勤系統申請簽核</a:t>
            </a:r>
          </a:p>
        </p:txBody>
      </p:sp>
      <p:sp>
        <p:nvSpPr>
          <p:cNvPr id="16" name="矩形 15">
            <a:extLst>
              <a:ext uri="{FF2B5EF4-FFF2-40B4-BE49-F238E27FC236}">
                <a16:creationId xmlns:a16="http://schemas.microsoft.com/office/drawing/2014/main" id="{8605E179-B9B9-CC79-B417-83887BD66D19}"/>
              </a:ext>
            </a:extLst>
          </p:cNvPr>
          <p:cNvSpPr/>
          <p:nvPr/>
        </p:nvSpPr>
        <p:spPr>
          <a:xfrm>
            <a:off x="6258304" y="1577164"/>
            <a:ext cx="2659013"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延長辦公時數上限</a:t>
            </a:r>
            <a:endParaRPr lang="zh-TW" altLang="en-US" dirty="0"/>
          </a:p>
        </p:txBody>
      </p:sp>
      <p:sp>
        <p:nvSpPr>
          <p:cNvPr id="19" name="箭號: 向下 18">
            <a:extLst>
              <a:ext uri="{FF2B5EF4-FFF2-40B4-BE49-F238E27FC236}">
                <a16:creationId xmlns:a16="http://schemas.microsoft.com/office/drawing/2014/main" id="{A0C51E63-E6C0-DBA0-C69F-ECA526407991}"/>
              </a:ext>
            </a:extLst>
          </p:cNvPr>
          <p:cNvSpPr/>
          <p:nvPr/>
        </p:nvSpPr>
        <p:spPr>
          <a:xfrm>
            <a:off x="7413392" y="2528431"/>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矩形 19">
            <a:extLst>
              <a:ext uri="{FF2B5EF4-FFF2-40B4-BE49-F238E27FC236}">
                <a16:creationId xmlns:a16="http://schemas.microsoft.com/office/drawing/2014/main" id="{C18416A4-1A55-DC4A-C260-4E8F6D3DC98C}"/>
              </a:ext>
            </a:extLst>
          </p:cNvPr>
          <p:cNvSpPr/>
          <p:nvPr/>
        </p:nvSpPr>
        <p:spPr>
          <a:xfrm>
            <a:off x="6258304" y="2956065"/>
            <a:ext cx="2613890" cy="187813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每日工時（正常</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加班）上限</a:t>
            </a:r>
            <a:r>
              <a:rPr lang="en-US" altLang="zh-TW" sz="1600"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工作日</a:t>
            </a:r>
            <a:r>
              <a:rPr lang="zh-TW" altLang="en-US" sz="1600" dirty="0">
                <a:solidFill>
                  <a:schemeClr val="tx1"/>
                </a:solidFill>
                <a:latin typeface="微軟正黑體" panose="020B0604030504040204" pitchFamily="34" charset="-120"/>
                <a:ea typeface="微軟正黑體" panose="020B0604030504040204" pitchFamily="34" charset="-120"/>
              </a:rPr>
              <a:t>加班時數上限</a:t>
            </a:r>
            <a:r>
              <a:rPr lang="en-US" altLang="zh-TW" sz="1600" b="1" u="sng" dirty="0">
                <a:solidFill>
                  <a:schemeClr val="tx1"/>
                </a:solidFill>
                <a:latin typeface="微軟正黑體" panose="020B0604030504040204" pitchFamily="34" charset="-120"/>
                <a:ea typeface="微軟正黑體" panose="020B0604030504040204" pitchFamily="34" charset="-120"/>
              </a:rPr>
              <a:t>4</a:t>
            </a:r>
            <a:r>
              <a:rPr lang="zh-TW" altLang="en-US" sz="1600" b="1" dirty="0">
                <a:solidFill>
                  <a:schemeClr val="tx1"/>
                </a:solidFill>
                <a:latin typeface="微軟正黑體" panose="020B0604030504040204" pitchFamily="34" charset="-120"/>
                <a:ea typeface="微軟正黑體" panose="020B0604030504040204" pitchFamily="34" charset="-120"/>
              </a:rPr>
              <a:t>小時</a:t>
            </a:r>
            <a:r>
              <a:rPr lang="zh-TW" altLang="en-US"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chemeClr val="tx1"/>
                </a:solidFill>
                <a:latin typeface="微軟正黑體" panose="020B0604030504040204" pitchFamily="34" charset="-120"/>
                <a:ea typeface="微軟正黑體" panose="020B0604030504040204" pitchFamily="34" charset="-120"/>
              </a:rPr>
              <a:t>例假日</a:t>
            </a:r>
            <a:r>
              <a:rPr lang="zh-TW" altLang="en-US" sz="1600" dirty="0">
                <a:solidFill>
                  <a:schemeClr val="tx1"/>
                </a:solidFill>
                <a:latin typeface="微軟正黑體" panose="020B0604030504040204" pitchFamily="34" charset="-120"/>
                <a:ea typeface="微軟正黑體" panose="020B0604030504040204" pitchFamily="34" charset="-120"/>
              </a:rPr>
              <a:t>上限</a:t>
            </a:r>
            <a:r>
              <a:rPr lang="en-US" altLang="zh-TW" sz="1600" b="1" u="sng" dirty="0">
                <a:solidFill>
                  <a:schemeClr val="tx1"/>
                </a:solidFill>
                <a:latin typeface="微軟正黑體" panose="020B0604030504040204" pitchFamily="34" charset="-120"/>
                <a:ea typeface="微軟正黑體" panose="020B0604030504040204" pitchFamily="34" charset="-120"/>
              </a:rPr>
              <a:t>12</a:t>
            </a:r>
            <a:r>
              <a:rPr lang="zh-TW" altLang="en-US" sz="1600" b="1" dirty="0">
                <a:solidFill>
                  <a:schemeClr val="tx1"/>
                </a:solidFill>
                <a:latin typeface="微軟正黑體" panose="020B0604030504040204" pitchFamily="34" charset="-120"/>
                <a:ea typeface="微軟正黑體" panose="020B0604030504040204" pitchFamily="34" charset="-120"/>
              </a:rPr>
              <a:t>小時</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b="1" dirty="0">
                <a:solidFill>
                  <a:schemeClr val="tx1"/>
                </a:solidFill>
                <a:latin typeface="微軟正黑體" panose="020B0604030504040204" pitchFamily="34" charset="-120"/>
                <a:ea typeface="微軟正黑體" panose="020B0604030504040204" pitchFamily="34" charset="-120"/>
              </a:rPr>
              <a:t>每月</a:t>
            </a:r>
            <a:r>
              <a:rPr lang="zh-TW" altLang="en-US" sz="1600" dirty="0">
                <a:solidFill>
                  <a:schemeClr val="tx1"/>
                </a:solidFill>
                <a:latin typeface="微軟正黑體" panose="020B0604030504040204" pitchFamily="34" charset="-120"/>
                <a:ea typeface="微軟正黑體" panose="020B0604030504040204" pitchFamily="34" charset="-120"/>
              </a:rPr>
              <a:t>不得超過</a:t>
            </a:r>
            <a:r>
              <a:rPr lang="en-US" altLang="zh-TW" sz="1600" b="1"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
        <p:nvSpPr>
          <p:cNvPr id="22" name="矩形 21">
            <a:extLst>
              <a:ext uri="{FF2B5EF4-FFF2-40B4-BE49-F238E27FC236}">
                <a16:creationId xmlns:a16="http://schemas.microsoft.com/office/drawing/2014/main" id="{BBC8D011-5CEF-F830-8B02-11FF30E9C2CF}"/>
              </a:ext>
            </a:extLst>
          </p:cNvPr>
          <p:cNvSpPr/>
          <p:nvPr/>
        </p:nvSpPr>
        <p:spPr>
          <a:xfrm>
            <a:off x="6303426" y="4978400"/>
            <a:ext cx="2613891" cy="1789185"/>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b="1" dirty="0">
                <a:solidFill>
                  <a:schemeClr val="tx1"/>
                </a:solidFill>
                <a:latin typeface="微軟正黑體" panose="020B0604030504040204" pitchFamily="34" charset="-120"/>
                <a:ea typeface="微軟正黑體" panose="020B0604030504040204" pitchFamily="34" charset="-120"/>
              </a:rPr>
              <a:t>請假時數</a:t>
            </a:r>
            <a:r>
              <a:rPr lang="zh-TW" altLang="en-US" sz="1600" dirty="0">
                <a:solidFill>
                  <a:schemeClr val="tx1"/>
                </a:solidFill>
                <a:latin typeface="微軟正黑體" panose="020B0604030504040204" pitchFamily="34" charset="-120"/>
                <a:ea typeface="微軟正黑體" panose="020B0604030504040204" pitchFamily="34" charset="-120"/>
              </a:rPr>
              <a:t>仍應</a:t>
            </a:r>
            <a:r>
              <a:rPr lang="zh-TW" altLang="en-US" sz="1600" b="1" dirty="0">
                <a:solidFill>
                  <a:schemeClr val="tx1"/>
                </a:solidFill>
                <a:latin typeface="微軟正黑體" panose="020B0604030504040204" pitchFamily="34" charset="-120"/>
                <a:ea typeface="微軟正黑體" panose="020B0604030504040204" pitchFamily="34" charset="-120"/>
              </a:rPr>
              <a:t>計入</a:t>
            </a:r>
            <a:r>
              <a:rPr lang="zh-TW" altLang="en-US" sz="1600" dirty="0">
                <a:solidFill>
                  <a:schemeClr val="tx1"/>
                </a:solidFill>
                <a:latin typeface="微軟正黑體" panose="020B0604030504040204" pitchFamily="34" charset="-120"/>
                <a:ea typeface="微軟正黑體" panose="020B0604030504040204" pitchFamily="34" charset="-120"/>
              </a:rPr>
              <a:t>當日</a:t>
            </a:r>
            <a:r>
              <a:rPr lang="zh-TW" altLang="en-US" sz="1600" b="1" dirty="0">
                <a:solidFill>
                  <a:schemeClr val="tx1"/>
                </a:solidFill>
                <a:latin typeface="微軟正黑體" panose="020B0604030504040204" pitchFamily="34" charset="-120"/>
                <a:ea typeface="微軟正黑體" panose="020B0604030504040204" pitchFamily="34" charset="-120"/>
              </a:rPr>
              <a:t>辦公時數</a:t>
            </a:r>
            <a:r>
              <a:rPr lang="zh-TW" altLang="en-US" sz="1600" dirty="0">
                <a:solidFill>
                  <a:schemeClr val="tx1"/>
                </a:solidFill>
                <a:latin typeface="微軟正黑體" panose="020B0604030504040204" pitchFamily="34" charset="-120"/>
                <a:ea typeface="微軟正黑體" panose="020B0604030504040204" pitchFamily="34" charset="-120"/>
              </a:rPr>
              <a:t>計算（請假</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小時，工作</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小時，加班時數至多</a:t>
            </a:r>
            <a:r>
              <a:rPr lang="en-US" altLang="zh-TW" sz="1600" dirty="0">
                <a:solidFill>
                  <a:schemeClr val="tx1"/>
                </a:solidFill>
                <a:latin typeface="微軟正黑體" panose="020B0604030504040204" pitchFamily="34" charset="-120"/>
                <a:ea typeface="微軟正黑體" panose="020B0604030504040204" pitchFamily="34" charset="-120"/>
              </a:rPr>
              <a:t>4</a:t>
            </a:r>
            <a:r>
              <a:rPr lang="zh-TW" altLang="en-US" sz="1600" dirty="0">
                <a:solidFill>
                  <a:schemeClr val="tx1"/>
                </a:solidFill>
                <a:latin typeface="微軟正黑體" panose="020B0604030504040204" pitchFamily="34" charset="-120"/>
                <a:ea typeface="微軟正黑體" panose="020B0604030504040204" pitchFamily="34" charset="-120"/>
              </a:rPr>
              <a:t>小時為限</a:t>
            </a:r>
            <a:r>
              <a:rPr lang="zh-TW" altLang="en-US" sz="1600" b="1" dirty="0">
                <a:solidFill>
                  <a:schemeClr val="tx1"/>
                </a:solidFill>
                <a:latin typeface="微軟正黑體" panose="020B0604030504040204" pitchFamily="34" charset="-120"/>
                <a:ea typeface="微軟正黑體" panose="020B0604030504040204" pitchFamily="34" charset="-120"/>
              </a:rPr>
              <a:t>）</a:t>
            </a: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25" name="矩形 24">
            <a:extLst>
              <a:ext uri="{FF2B5EF4-FFF2-40B4-BE49-F238E27FC236}">
                <a16:creationId xmlns:a16="http://schemas.microsoft.com/office/drawing/2014/main" id="{73C725D6-B1CD-BED8-6D96-598EFA6051F5}"/>
              </a:ext>
            </a:extLst>
          </p:cNvPr>
          <p:cNvSpPr/>
          <p:nvPr/>
        </p:nvSpPr>
        <p:spPr>
          <a:xfrm>
            <a:off x="929465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2400" dirty="0">
                <a:solidFill>
                  <a:schemeClr val="tx1"/>
                </a:solidFill>
                <a:latin typeface="微軟正黑體" panose="020B0604030504040204" pitchFamily="34" charset="-120"/>
                <a:ea typeface="微軟正黑體" panose="020B0604030504040204" pitchFamily="34" charset="-120"/>
              </a:rPr>
              <a:t>加班補償</a:t>
            </a:r>
          </a:p>
        </p:txBody>
      </p:sp>
      <p:sp>
        <p:nvSpPr>
          <p:cNvPr id="26" name="箭號: 向下 25">
            <a:extLst>
              <a:ext uri="{FF2B5EF4-FFF2-40B4-BE49-F238E27FC236}">
                <a16:creationId xmlns:a16="http://schemas.microsoft.com/office/drawing/2014/main" id="{D30122E5-4630-7ED6-E1CD-F44245B58D94}"/>
              </a:ext>
            </a:extLst>
          </p:cNvPr>
          <p:cNvSpPr/>
          <p:nvPr/>
        </p:nvSpPr>
        <p:spPr>
          <a:xfrm>
            <a:off x="1049595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7" name="矩形 26">
            <a:extLst>
              <a:ext uri="{FF2B5EF4-FFF2-40B4-BE49-F238E27FC236}">
                <a16:creationId xmlns:a16="http://schemas.microsoft.com/office/drawing/2014/main" id="{4183651B-3531-CC35-842D-660173023430}"/>
              </a:ext>
            </a:extLst>
          </p:cNvPr>
          <p:cNvSpPr/>
          <p:nvPr/>
        </p:nvSpPr>
        <p:spPr>
          <a:xfrm>
            <a:off x="9294650" y="2982987"/>
            <a:ext cx="2613890" cy="115358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加班費及補休為原則；例外為行政獎勵</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補休期限</a:t>
            </a:r>
            <a:r>
              <a:rPr lang="en-US" altLang="zh-TW" sz="1600" dirty="0">
                <a:solidFill>
                  <a:schemeClr val="tx1"/>
                </a:solidFill>
                <a:latin typeface="微軟正黑體" panose="020B0604030504040204" pitchFamily="34" charset="-120"/>
                <a:ea typeface="微軟正黑體" panose="020B0604030504040204" pitchFamily="34" charset="-120"/>
              </a:rPr>
              <a:t>2</a:t>
            </a:r>
            <a:r>
              <a:rPr lang="zh-TW" altLang="en-US" sz="1600" dirty="0">
                <a:solidFill>
                  <a:schemeClr val="tx1"/>
                </a:solidFill>
                <a:latin typeface="微軟正黑體" panose="020B0604030504040204" pitchFamily="34" charset="-120"/>
                <a:ea typeface="微軟正黑體" panose="020B0604030504040204" pitchFamily="34" charset="-120"/>
              </a:rPr>
              <a:t>年</a:t>
            </a:r>
          </a:p>
        </p:txBody>
      </p:sp>
      <p:sp>
        <p:nvSpPr>
          <p:cNvPr id="28" name="矩形 27">
            <a:extLst>
              <a:ext uri="{FF2B5EF4-FFF2-40B4-BE49-F238E27FC236}">
                <a16:creationId xmlns:a16="http://schemas.microsoft.com/office/drawing/2014/main" id="{F16E8328-9DD9-D34D-BA72-1F5FEA1ECEAA}"/>
              </a:ext>
            </a:extLst>
          </p:cNvPr>
          <p:cNvSpPr/>
          <p:nvPr/>
        </p:nvSpPr>
        <p:spPr>
          <a:xfrm>
            <a:off x="9276177" y="4978400"/>
            <a:ext cx="2620260" cy="1789185"/>
          </a:xfrm>
          <a:prstGeom prst="rect">
            <a:avLst/>
          </a:prstGeom>
          <a:noFill/>
          <a:ln w="254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加班費及加班補償之核給以小時為單位計算</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遷調人員如為年資銜接者</a:t>
            </a:r>
            <a:r>
              <a:rPr lang="zh-TW" altLang="en-US" sz="1600" dirty="0">
                <a:solidFill>
                  <a:schemeClr val="tx1"/>
                </a:solidFill>
                <a:latin typeface="新細明體" panose="02020500000000000000" pitchFamily="18" charset="-120"/>
                <a:ea typeface="新細明體" panose="02020500000000000000" pitchFamily="18" charset="-120"/>
              </a:rPr>
              <a:t>，</a:t>
            </a:r>
            <a:r>
              <a:rPr lang="zh-TW" altLang="en-US" sz="1600" dirty="0">
                <a:solidFill>
                  <a:schemeClr val="tx1"/>
                </a:solidFill>
                <a:latin typeface="微軟正黑體" panose="020B0604030504040204" pitchFamily="34" charset="-120"/>
                <a:ea typeface="微軟正黑體" panose="020B0604030504040204" pitchFamily="34" charset="-120"/>
              </a:rPr>
              <a:t>得攜至新機關續行補休</a:t>
            </a:r>
            <a:endParaRPr lang="en-US" altLang="zh-TW" sz="1600" dirty="0">
              <a:solidFill>
                <a:schemeClr val="tx1"/>
              </a:solidFill>
              <a:latin typeface="新細明體" panose="02020500000000000000" pitchFamily="18" charset="-120"/>
              <a:ea typeface="新細明體" panose="02020500000000000000" pitchFamily="18" charset="-120"/>
            </a:endParaRPr>
          </a:p>
          <a:p>
            <a:pPr>
              <a:lnSpc>
                <a:spcPct val="150000"/>
              </a:lnSpc>
            </a:pPr>
            <a:endParaRPr lang="zh-TW" altLang="en-US" sz="1600" u="sng"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79433770"/>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E3F881-502B-4A23-AE61-CC9A2E1CAE19}"/>
              </a:ext>
            </a:extLst>
          </p:cNvPr>
          <p:cNvSpPr/>
          <p:nvPr/>
        </p:nvSpPr>
        <p:spPr>
          <a:xfrm>
            <a:off x="790833" y="262500"/>
            <a:ext cx="11239490" cy="88871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TW" altLang="en-US" sz="2400" dirty="0">
              <a:solidFill>
                <a:prstClr val="white"/>
              </a:solidFill>
              <a:latin typeface="Calibri Light"/>
            </a:endParaRPr>
          </a:p>
        </p:txBody>
      </p:sp>
      <p:sp>
        <p:nvSpPr>
          <p:cNvPr id="4" name="矩形 3">
            <a:extLst>
              <a:ext uri="{FF2B5EF4-FFF2-40B4-BE49-F238E27FC236}">
                <a16:creationId xmlns:a16="http://schemas.microsoft.com/office/drawing/2014/main" id="{07E444EF-188A-4158-91E2-6D05917D6D5E}"/>
              </a:ext>
            </a:extLst>
          </p:cNvPr>
          <p:cNvSpPr/>
          <p:nvPr/>
        </p:nvSpPr>
        <p:spPr>
          <a:xfrm>
            <a:off x="263989" y="1"/>
            <a:ext cx="526844" cy="1153948"/>
          </a:xfrm>
          <a:prstGeom prst="rect">
            <a:avLst/>
          </a:prstGeom>
          <a:solidFill>
            <a:srgbClr val="FCD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zh-CN" altLang="en-US" sz="2400">
              <a:solidFill>
                <a:prstClr val="white"/>
              </a:solidFill>
              <a:latin typeface="Calibri Light"/>
            </a:endParaRPr>
          </a:p>
        </p:txBody>
      </p:sp>
      <p:sp>
        <p:nvSpPr>
          <p:cNvPr id="12" name="文本框 27">
            <a:extLst>
              <a:ext uri="{FF2B5EF4-FFF2-40B4-BE49-F238E27FC236}">
                <a16:creationId xmlns:a16="http://schemas.microsoft.com/office/drawing/2014/main" id="{D3409EAF-9019-4A3C-9A5D-D0022B998B0A}"/>
              </a:ext>
            </a:extLst>
          </p:cNvPr>
          <p:cNvSpPr txBox="1"/>
          <p:nvPr/>
        </p:nvSpPr>
        <p:spPr>
          <a:xfrm>
            <a:off x="726219" y="325102"/>
            <a:ext cx="11465781" cy="748988"/>
          </a:xfrm>
          <a:prstGeom prst="rect">
            <a:avLst/>
          </a:prstGeom>
          <a:noFill/>
        </p:spPr>
        <p:txBody>
          <a:bodyPr wrap="square" rtlCol="0">
            <a:spAutoFit/>
          </a:bodyPr>
          <a:lstStyle/>
          <a:p>
            <a:pPr algn="ctr" defTabSz="609585"/>
            <a:r>
              <a:rPr lang="zh-TW" altLang="en-US"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公務員勤休制度宣導</a:t>
            </a:r>
            <a:r>
              <a:rPr lang="en-US" altLang="zh-TW" sz="4267"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a:t>
            </a:r>
            <a:r>
              <a:rPr lang="zh-TW" altLang="en-US"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rPr>
              <a:t>辦公時數例外情形及規定</a:t>
            </a:r>
            <a:endParaRPr lang="en-US" altLang="zh-TW" sz="2800" b="1" spc="800" dirty="0">
              <a:ln>
                <a:solidFill>
                  <a:prstClr val="white">
                    <a:lumMod val="50000"/>
                  </a:prstClr>
                </a:solidFill>
              </a:ln>
              <a:solidFill>
                <a:prstClr val="black"/>
              </a:solidFill>
              <a:latin typeface="CHei3HK-Bold" panose="00000800000000000000" pitchFamily="50" charset="-120"/>
              <a:ea typeface="CHei3HK-Bold" panose="00000800000000000000" pitchFamily="50" charset="-120"/>
              <a:cs typeface="文泉驛等寬微米黑" panose="020B0606030804020204" pitchFamily="34" charset="-120"/>
            </a:endParaRPr>
          </a:p>
        </p:txBody>
      </p:sp>
      <p:sp>
        <p:nvSpPr>
          <p:cNvPr id="7" name="矩形 6">
            <a:extLst>
              <a:ext uri="{FF2B5EF4-FFF2-40B4-BE49-F238E27FC236}">
                <a16:creationId xmlns:a16="http://schemas.microsoft.com/office/drawing/2014/main" id="{163123D2-7F7C-BC37-73E1-89E8B7CC0BA2}"/>
              </a:ext>
            </a:extLst>
          </p:cNvPr>
          <p:cNvSpPr/>
          <p:nvPr/>
        </p:nvSpPr>
        <p:spPr>
          <a:xfrm>
            <a:off x="263989" y="1579447"/>
            <a:ext cx="8593684" cy="888718"/>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TW" dirty="0">
              <a:solidFill>
                <a:schemeClr val="tx1"/>
              </a:solidFill>
              <a:latin typeface="微軟正黑體" panose="020B0604030504040204" pitchFamily="34" charset="-120"/>
              <a:ea typeface="微軟正黑體" panose="020B0604030504040204" pitchFamily="34" charset="-120"/>
            </a:endParaRPr>
          </a:p>
          <a:p>
            <a:pPr algn="ctr"/>
            <a:r>
              <a:rPr lang="zh-TW" altLang="en-US" sz="2400" dirty="0">
                <a:solidFill>
                  <a:schemeClr val="tx1"/>
                </a:solidFill>
                <a:latin typeface="微軟正黑體" panose="020B0604030504040204" pitchFamily="34" charset="-120"/>
                <a:ea typeface="微軟正黑體" panose="020B0604030504040204" pitchFamily="34" charset="-120"/>
              </a:rPr>
              <a:t>搶救重大災害、處理緊急或重大突發事件、辧理重大專案</a:t>
            </a:r>
          </a:p>
          <a:p>
            <a:pPr algn="ctr"/>
            <a:endParaRPr lang="zh-TW" altLang="en-US" dirty="0"/>
          </a:p>
        </p:txBody>
      </p:sp>
      <p:sp>
        <p:nvSpPr>
          <p:cNvPr id="8" name="箭號: 向下 7">
            <a:extLst>
              <a:ext uri="{FF2B5EF4-FFF2-40B4-BE49-F238E27FC236}">
                <a16:creationId xmlns:a16="http://schemas.microsoft.com/office/drawing/2014/main" id="{2865F232-09AA-F7B5-F889-277831D5F01D}"/>
              </a:ext>
            </a:extLst>
          </p:cNvPr>
          <p:cNvSpPr/>
          <p:nvPr/>
        </p:nvSpPr>
        <p:spPr>
          <a:xfrm>
            <a:off x="1479452" y="2505284"/>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矩形 8">
            <a:extLst>
              <a:ext uri="{FF2B5EF4-FFF2-40B4-BE49-F238E27FC236}">
                <a16:creationId xmlns:a16="http://schemas.microsoft.com/office/drawing/2014/main" id="{5C433ED2-25CD-194D-B790-5C3F08B43B67}"/>
              </a:ext>
            </a:extLst>
          </p:cNvPr>
          <p:cNvSpPr/>
          <p:nvPr/>
        </p:nvSpPr>
        <p:spPr>
          <a:xfrm>
            <a:off x="295563" y="2956065"/>
            <a:ext cx="2613891" cy="888718"/>
          </a:xfrm>
          <a:prstGeom prst="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rPr>
              <a:t>每日工時上限</a:t>
            </a:r>
            <a:r>
              <a:rPr lang="en-US" altLang="zh-TW" sz="1600" u="sng" dirty="0">
                <a:solidFill>
                  <a:schemeClr val="tx1"/>
                </a:solidFill>
              </a:rPr>
              <a:t>14</a:t>
            </a:r>
            <a:r>
              <a:rPr lang="zh-TW" altLang="en-US" sz="1600" dirty="0">
                <a:solidFill>
                  <a:schemeClr val="tx1"/>
                </a:solidFill>
              </a:rPr>
              <a:t>小時</a:t>
            </a:r>
            <a:endParaRPr lang="en-US" altLang="zh-TW" sz="1600" dirty="0">
              <a:solidFill>
                <a:schemeClr val="tx1"/>
              </a:solidFill>
            </a:endParaRPr>
          </a:p>
          <a:p>
            <a:pPr marL="285750" indent="-285750" algn="ctr">
              <a:lnSpc>
                <a:spcPct val="150000"/>
              </a:lnSpc>
              <a:buFont typeface="Wingdings" panose="05000000000000000000" pitchFamily="2" charset="2"/>
              <a:buChar char="Ø"/>
            </a:pPr>
            <a:r>
              <a:rPr lang="zh-TW" altLang="en-US" sz="1600" dirty="0">
                <a:solidFill>
                  <a:schemeClr val="tx1"/>
                </a:solidFill>
              </a:rPr>
              <a:t>每月加班上限</a:t>
            </a:r>
            <a:r>
              <a:rPr lang="en-US" altLang="zh-TW" sz="1600" u="sng" dirty="0">
                <a:solidFill>
                  <a:schemeClr val="tx1"/>
                </a:solidFill>
              </a:rPr>
              <a:t>80</a:t>
            </a:r>
            <a:r>
              <a:rPr lang="zh-TW" altLang="en-US" sz="1600" dirty="0">
                <a:solidFill>
                  <a:schemeClr val="tx1"/>
                </a:solidFill>
              </a:rPr>
              <a:t>小時</a:t>
            </a:r>
          </a:p>
        </p:txBody>
      </p:sp>
      <p:sp>
        <p:nvSpPr>
          <p:cNvPr id="10" name="箭號: 向下 9">
            <a:extLst>
              <a:ext uri="{FF2B5EF4-FFF2-40B4-BE49-F238E27FC236}">
                <a16:creationId xmlns:a16="http://schemas.microsoft.com/office/drawing/2014/main" id="{47EBCA60-F312-9687-4060-E4C8BEC7CD39}"/>
              </a:ext>
            </a:extLst>
          </p:cNvPr>
          <p:cNvSpPr/>
          <p:nvPr/>
        </p:nvSpPr>
        <p:spPr>
          <a:xfrm>
            <a:off x="4330732" y="2505285"/>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下 10">
            <a:extLst>
              <a:ext uri="{FF2B5EF4-FFF2-40B4-BE49-F238E27FC236}">
                <a16:creationId xmlns:a16="http://schemas.microsoft.com/office/drawing/2014/main" id="{19F7DA86-DED9-51B4-D094-6C632C7259F8}"/>
              </a:ext>
            </a:extLst>
          </p:cNvPr>
          <p:cNvSpPr/>
          <p:nvPr/>
        </p:nvSpPr>
        <p:spPr>
          <a:xfrm>
            <a:off x="7217192" y="2511918"/>
            <a:ext cx="341746" cy="413659"/>
          </a:xfrm>
          <a:prstGeom prst="downArrow">
            <a:avLst/>
          </a:prstGeom>
          <a:solidFill>
            <a:schemeClr val="accent3">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矩形 13">
            <a:extLst>
              <a:ext uri="{FF2B5EF4-FFF2-40B4-BE49-F238E27FC236}">
                <a16:creationId xmlns:a16="http://schemas.microsoft.com/office/drawing/2014/main" id="{8AB08C23-56A3-EAC5-947A-F684530A1E14}"/>
              </a:ext>
            </a:extLst>
          </p:cNvPr>
          <p:cNvSpPr/>
          <p:nvPr/>
        </p:nvSpPr>
        <p:spPr>
          <a:xfrm>
            <a:off x="6023049" y="2981400"/>
            <a:ext cx="2620259" cy="1629831"/>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1600" b="1" dirty="0">
                <a:solidFill>
                  <a:srgbClr val="C00000"/>
                </a:solidFill>
                <a:latin typeface="微軟正黑體" panose="020B0604030504040204" pitchFamily="34" charset="-120"/>
                <a:ea typeface="微軟正黑體" panose="020B0604030504040204" pitchFamily="34" charset="-120"/>
              </a:rPr>
              <a:t>特殊重大專案</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en-US" altLang="zh-TW" sz="1600" dirty="0">
                <a:solidFill>
                  <a:schemeClr val="tx1"/>
                </a:solidFill>
                <a:latin typeface="微軟正黑體" panose="020B0604030504040204" pitchFamily="34" charset="-120"/>
                <a:ea typeface="微軟正黑體" panose="020B0604030504040204" pitchFamily="34" charset="-120"/>
              </a:rPr>
              <a:t>3</a:t>
            </a:r>
            <a:r>
              <a:rPr lang="zh-TW" altLang="en-US" sz="1600" dirty="0">
                <a:solidFill>
                  <a:schemeClr val="tx1"/>
                </a:solidFill>
                <a:latin typeface="微軟正黑體" panose="020B0604030504040204" pitchFamily="34" charset="-120"/>
                <a:ea typeface="微軟正黑體" panose="020B0604030504040204" pitchFamily="34" charset="-120"/>
              </a:rPr>
              <a:t>個月加班上限</a:t>
            </a:r>
            <a:r>
              <a:rPr lang="en-US" altLang="zh-TW" sz="1600" dirty="0">
                <a:solidFill>
                  <a:schemeClr val="tx1"/>
                </a:solidFill>
                <a:latin typeface="微軟正黑體" panose="020B0604030504040204" pitchFamily="34" charset="-120"/>
                <a:ea typeface="微軟正黑體" panose="020B0604030504040204" pitchFamily="34" charset="-120"/>
              </a:rPr>
              <a:t>240</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u="sng" dirty="0">
                <a:solidFill>
                  <a:schemeClr val="tx1"/>
                </a:solidFill>
                <a:latin typeface="微軟正黑體" panose="020B0604030504040204" pitchFamily="34" charset="-120"/>
                <a:ea typeface="微軟正黑體" panose="020B0604030504040204" pitchFamily="34" charset="-120"/>
              </a:rPr>
              <a:t>不受每月加班上限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u="sng" dirty="0">
                <a:solidFill>
                  <a:schemeClr val="tx1"/>
                </a:solidFill>
                <a:latin typeface="微軟正黑體" panose="020B0604030504040204" pitchFamily="34" charset="-120"/>
                <a:ea typeface="微軟正黑體" panose="020B0604030504040204" pitchFamily="34" charset="-120"/>
              </a:rPr>
              <a:t>小時限制</a:t>
            </a:r>
            <a:r>
              <a:rPr lang="zh-TW" altLang="en-US" sz="1600" dirty="0">
                <a:solidFill>
                  <a:schemeClr val="tx1"/>
                </a:solidFill>
                <a:latin typeface="微軟正黑體" panose="020B0604030504040204" pitchFamily="34" charset="-120"/>
                <a:ea typeface="微軟正黑體" panose="020B0604030504040204" pitchFamily="34" charset="-120"/>
              </a:rPr>
              <a:t>）    </a:t>
            </a:r>
            <a:r>
              <a:rPr lang="zh-TW" altLang="en-US" sz="1000" b="1" dirty="0">
                <a:solidFill>
                  <a:srgbClr val="FF0000"/>
                </a:solidFill>
                <a:latin typeface="微軟正黑體" panose="020B0604030504040204" pitchFamily="34" charset="-120"/>
                <a:ea typeface="微軟正黑體" panose="020B0604030504040204" pitchFamily="34" charset="-120"/>
              </a:rPr>
              <a:t>審慎評估運用</a:t>
            </a:r>
            <a:endParaRPr lang="en-US" altLang="zh-TW" sz="1000" b="1" dirty="0">
              <a:solidFill>
                <a:srgbClr val="FF0000"/>
              </a:solidFill>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0D360631-2173-FE45-315E-D76E89AA00E8}"/>
              </a:ext>
            </a:extLst>
          </p:cNvPr>
          <p:cNvSpPr/>
          <p:nvPr/>
        </p:nvSpPr>
        <p:spPr>
          <a:xfrm>
            <a:off x="929854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辦理季節性</a:t>
            </a:r>
            <a:endParaRPr lang="en-US" altLang="zh-TW" dirty="0">
              <a:solidFill>
                <a:schemeClr val="tx1"/>
              </a:solidFill>
            </a:endParaRPr>
          </a:p>
          <a:p>
            <a:pPr algn="ctr"/>
            <a:r>
              <a:rPr lang="zh-TW" altLang="en-US" dirty="0">
                <a:solidFill>
                  <a:schemeClr val="tx1"/>
                </a:solidFill>
              </a:rPr>
              <a:t>週期性業務</a:t>
            </a:r>
          </a:p>
        </p:txBody>
      </p:sp>
      <p:sp>
        <p:nvSpPr>
          <p:cNvPr id="16" name="箭號: 向下 15">
            <a:extLst>
              <a:ext uri="{FF2B5EF4-FFF2-40B4-BE49-F238E27FC236}">
                <a16:creationId xmlns:a16="http://schemas.microsoft.com/office/drawing/2014/main" id="{6EBF3E86-C876-9164-7678-B8735AA6BFD6}"/>
              </a:ext>
            </a:extLst>
          </p:cNvPr>
          <p:cNvSpPr/>
          <p:nvPr/>
        </p:nvSpPr>
        <p:spPr>
          <a:xfrm>
            <a:off x="1049984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矩形 17">
            <a:extLst>
              <a:ext uri="{FF2B5EF4-FFF2-40B4-BE49-F238E27FC236}">
                <a16:creationId xmlns:a16="http://schemas.microsoft.com/office/drawing/2014/main" id="{2C78D76F-853D-C105-C031-709210ACD1EA}"/>
              </a:ext>
            </a:extLst>
          </p:cNvPr>
          <p:cNvSpPr/>
          <p:nvPr/>
        </p:nvSpPr>
        <p:spPr>
          <a:xfrm>
            <a:off x="9298540" y="2982987"/>
            <a:ext cx="2613890" cy="89145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每日工時上限</a:t>
            </a:r>
            <a:r>
              <a:rPr lang="en-US" altLang="zh-TW" sz="1600" u="sng"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
        <p:nvSpPr>
          <p:cNvPr id="19" name="矩形 18">
            <a:extLst>
              <a:ext uri="{FF2B5EF4-FFF2-40B4-BE49-F238E27FC236}">
                <a16:creationId xmlns:a16="http://schemas.microsoft.com/office/drawing/2014/main" id="{17799A13-D25D-6305-63FA-AA9F04E8BD51}"/>
              </a:ext>
            </a:extLst>
          </p:cNvPr>
          <p:cNvSpPr/>
          <p:nvPr/>
        </p:nvSpPr>
        <p:spPr>
          <a:xfrm>
            <a:off x="3159306" y="2956064"/>
            <a:ext cx="2613891" cy="1772690"/>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1600" b="1" dirty="0">
                <a:solidFill>
                  <a:srgbClr val="C00000"/>
                </a:solidFill>
                <a:latin typeface="微軟正黑體" panose="020B0604030504040204" pitchFamily="34" charset="-120"/>
                <a:ea typeface="微軟正黑體" panose="020B0604030504040204" pitchFamily="34" charset="-120"/>
              </a:rPr>
              <a:t>急迫必要、人力調度困難</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a:t>
            </a:r>
            <a:r>
              <a:rPr lang="zh-TW" altLang="en-US" sz="1600" dirty="0">
                <a:solidFill>
                  <a:schemeClr val="accent2"/>
                </a:solidFill>
                <a:latin typeface="微軟正黑體" panose="020B0604030504040204" pitchFamily="34" charset="-120"/>
                <a:ea typeface="微軟正黑體" panose="020B0604030504040204" pitchFamily="34" charset="-120"/>
              </a:rPr>
              <a:t>不受</a:t>
            </a:r>
            <a:r>
              <a:rPr lang="en-US" altLang="zh-TW" sz="1600" dirty="0">
                <a:solidFill>
                  <a:schemeClr val="accent2"/>
                </a:solidFill>
                <a:latin typeface="微軟正黑體" panose="020B0604030504040204" pitchFamily="34" charset="-120"/>
                <a:ea typeface="微軟正黑體" panose="020B0604030504040204" pitchFamily="34" charset="-120"/>
              </a:rPr>
              <a:t>14</a:t>
            </a:r>
            <a:r>
              <a:rPr lang="zh-TW" altLang="en-US" sz="1600" dirty="0">
                <a:solidFill>
                  <a:schemeClr val="accent2"/>
                </a:solidFill>
                <a:latin typeface="微軟正黑體" panose="020B0604030504040204" pitchFamily="34" charset="-120"/>
                <a:ea typeface="微軟正黑體" panose="020B0604030504040204" pitchFamily="34" charset="-120"/>
              </a:rPr>
              <a:t>小時之限制（</a:t>
            </a:r>
            <a:r>
              <a:rPr lang="zh-TW" altLang="en-US" sz="1600" dirty="0">
                <a:solidFill>
                  <a:srgbClr val="FF0000"/>
                </a:solidFill>
                <a:latin typeface="微軟正黑體" panose="020B0604030504040204" pitchFamily="34" charset="-120"/>
                <a:ea typeface="微軟正黑體" panose="020B0604030504040204" pitchFamily="34" charset="-120"/>
              </a:rPr>
              <a:t>不得連續超過</a:t>
            </a:r>
            <a:r>
              <a:rPr lang="en-US" altLang="zh-TW" sz="1600" dirty="0">
                <a:solidFill>
                  <a:srgbClr val="FF0000"/>
                </a:solidFill>
                <a:latin typeface="微軟正黑體" panose="020B0604030504040204" pitchFamily="34" charset="-120"/>
                <a:ea typeface="微軟正黑體" panose="020B0604030504040204" pitchFamily="34" charset="-120"/>
              </a:rPr>
              <a:t>3</a:t>
            </a:r>
            <a:r>
              <a:rPr lang="zh-TW" altLang="en-US" sz="1600" dirty="0">
                <a:solidFill>
                  <a:srgbClr val="FF0000"/>
                </a:solidFill>
                <a:latin typeface="微軟正黑體" panose="020B0604030504040204" pitchFamily="34" charset="-120"/>
                <a:ea typeface="微軟正黑體" panose="020B0604030504040204" pitchFamily="34" charset="-120"/>
              </a:rPr>
              <a:t>日</a:t>
            </a:r>
            <a:r>
              <a:rPr lang="zh-TW" altLang="en-US" sz="1600" dirty="0">
                <a:solidFill>
                  <a:schemeClr val="accent2"/>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C3C72721-A071-4210-C3E8-7B759021F009}"/>
              </a:ext>
            </a:extLst>
          </p:cNvPr>
          <p:cNvSpPr/>
          <p:nvPr/>
        </p:nvSpPr>
        <p:spPr>
          <a:xfrm>
            <a:off x="295563" y="4834194"/>
            <a:ext cx="2613891"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小時（不得逾</a:t>
            </a:r>
            <a:r>
              <a:rPr lang="en-US" altLang="zh-TW" sz="1600"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事由發生之日起</a:t>
            </a:r>
            <a:r>
              <a:rPr lang="en-US" altLang="zh-TW" sz="1600" b="1" u="sng" dirty="0">
                <a:solidFill>
                  <a:schemeClr val="tx1"/>
                </a:solidFill>
                <a:latin typeface="微軟正黑體" panose="020B0604030504040204" pitchFamily="34" charset="-120"/>
                <a:ea typeface="微軟正黑體" panose="020B0604030504040204" pitchFamily="34" charset="-120"/>
              </a:rPr>
              <a:t>1</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內簽報市府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備查</a:t>
            </a:r>
            <a:endParaRPr lang="en-US" altLang="zh-TW" sz="1600" b="1" u="sng" dirty="0">
              <a:solidFill>
                <a:schemeClr val="tx1"/>
              </a:solidFill>
              <a:latin typeface="微軟正黑體" panose="020B0604030504040204" pitchFamily="34" charset="-120"/>
              <a:ea typeface="微軟正黑體" panose="020B0604030504040204" pitchFamily="34" charset="-120"/>
            </a:endParaRPr>
          </a:p>
          <a:p>
            <a:pPr>
              <a:lnSpc>
                <a:spcPct val="150000"/>
              </a:lnSpc>
            </a:pPr>
            <a:endParaRPr lang="zh-TW" altLang="en-US" sz="1600" dirty="0">
              <a:solidFill>
                <a:schemeClr val="tx1"/>
              </a:solidFill>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CA066A74-A290-3996-7261-BB6C3E620145}"/>
              </a:ext>
            </a:extLst>
          </p:cNvPr>
          <p:cNvSpPr/>
          <p:nvPr/>
        </p:nvSpPr>
        <p:spPr>
          <a:xfrm>
            <a:off x="3230013" y="4834194"/>
            <a:ext cx="2543184"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每日工時逾</a:t>
            </a:r>
            <a:r>
              <a:rPr lang="en-US" altLang="zh-TW" sz="1600" dirty="0">
                <a:solidFill>
                  <a:schemeClr val="tx1"/>
                </a:solidFill>
                <a:latin typeface="微軟正黑體" panose="020B0604030504040204" pitchFamily="34" charset="-120"/>
                <a:ea typeface="微軟正黑體" panose="020B0604030504040204" pitchFamily="34" charset="-120"/>
              </a:rPr>
              <a:t>14</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u="sng" dirty="0">
                <a:solidFill>
                  <a:schemeClr val="tx1"/>
                </a:solidFill>
                <a:latin typeface="微軟正黑體" panose="020B0604030504040204" pitchFamily="34" charset="-120"/>
                <a:ea typeface="微軟正黑體" panose="020B0604030504040204" pitchFamily="34" charset="-120"/>
              </a:rPr>
              <a:t>或</a:t>
            </a: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小時（不得超過</a:t>
            </a:r>
            <a:r>
              <a:rPr lang="en-US" altLang="zh-TW" sz="1600"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事由發生之日起</a:t>
            </a:r>
            <a:r>
              <a:rPr lang="en-US" altLang="zh-TW" sz="1600" b="1" u="sng" dirty="0">
                <a:solidFill>
                  <a:schemeClr val="tx1"/>
                </a:solidFill>
                <a:latin typeface="微軟正黑體" panose="020B0604030504040204" pitchFamily="34" charset="-120"/>
                <a:ea typeface="微軟正黑體" panose="020B0604030504040204" pitchFamily="34" charset="-120"/>
              </a:rPr>
              <a:t>1</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內簽報市府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備查</a:t>
            </a:r>
          </a:p>
        </p:txBody>
      </p:sp>
      <p:sp>
        <p:nvSpPr>
          <p:cNvPr id="23" name="矩形 22">
            <a:extLst>
              <a:ext uri="{FF2B5EF4-FFF2-40B4-BE49-F238E27FC236}">
                <a16:creationId xmlns:a16="http://schemas.microsoft.com/office/drawing/2014/main" id="{B6D30CEE-2264-D6C5-E3EB-486C33DF58CA}"/>
              </a:ext>
            </a:extLst>
          </p:cNvPr>
          <p:cNvSpPr/>
          <p:nvPr/>
        </p:nvSpPr>
        <p:spPr>
          <a:xfrm>
            <a:off x="6023049" y="4834194"/>
            <a:ext cx="2620260" cy="1968544"/>
          </a:xfrm>
          <a:prstGeom prst="rect">
            <a:avLst/>
          </a:prstGeom>
          <a:noFill/>
          <a:ln w="25400">
            <a:solidFill>
              <a:schemeClr val="accent5">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事前簽報市府</a:t>
            </a:r>
            <a:r>
              <a:rPr lang="zh-TW" altLang="en-US" sz="1600" b="1" u="sng" dirty="0">
                <a:solidFill>
                  <a:schemeClr val="tx1"/>
                </a:solidFill>
                <a:latin typeface="微軟正黑體" panose="020B0604030504040204" pitchFamily="34" charset="-120"/>
                <a:ea typeface="微軟正黑體" panose="020B0604030504040204" pitchFamily="34" charset="-120"/>
              </a:rPr>
              <a:t>同意</a:t>
            </a:r>
          </a:p>
        </p:txBody>
      </p:sp>
      <p:sp>
        <p:nvSpPr>
          <p:cNvPr id="24" name="星形: 四角 23">
            <a:extLst>
              <a:ext uri="{FF2B5EF4-FFF2-40B4-BE49-F238E27FC236}">
                <a16:creationId xmlns:a16="http://schemas.microsoft.com/office/drawing/2014/main" id="{8A31AB8C-0775-2F6B-4012-5A14FCB80534}"/>
              </a:ext>
            </a:extLst>
          </p:cNvPr>
          <p:cNvSpPr/>
          <p:nvPr/>
        </p:nvSpPr>
        <p:spPr>
          <a:xfrm>
            <a:off x="7437412" y="4304145"/>
            <a:ext cx="145643" cy="212437"/>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星形: 四角 24">
            <a:extLst>
              <a:ext uri="{FF2B5EF4-FFF2-40B4-BE49-F238E27FC236}">
                <a16:creationId xmlns:a16="http://schemas.microsoft.com/office/drawing/2014/main" id="{8B96F8CA-9515-E0F7-E887-BF908E253E1A}"/>
              </a:ext>
            </a:extLst>
          </p:cNvPr>
          <p:cNvSpPr/>
          <p:nvPr/>
        </p:nvSpPr>
        <p:spPr>
          <a:xfrm>
            <a:off x="8388757" y="4304144"/>
            <a:ext cx="145643" cy="212437"/>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a16="http://schemas.microsoft.com/office/drawing/2014/main" id="{B3AE23CC-BC0B-9DC6-540F-56B836FF149F}"/>
              </a:ext>
            </a:extLst>
          </p:cNvPr>
          <p:cNvSpPr/>
          <p:nvPr/>
        </p:nvSpPr>
        <p:spPr>
          <a:xfrm>
            <a:off x="9280067" y="4834194"/>
            <a:ext cx="2620260" cy="1968544"/>
          </a:xfrm>
          <a:prstGeom prst="rect">
            <a:avLst/>
          </a:prstGeom>
          <a:noFill/>
          <a:ln w="25400">
            <a:solidFill>
              <a:schemeClr val="accent6"/>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l"/>
            </a:pPr>
            <a:r>
              <a:rPr lang="zh-TW" altLang="en-US" sz="1600" dirty="0">
                <a:solidFill>
                  <a:schemeClr val="tx1"/>
                </a:solidFill>
                <a:latin typeface="微軟正黑體" panose="020B0604030504040204" pitchFamily="34" charset="-120"/>
                <a:ea typeface="微軟正黑體" panose="020B0604030504040204" pitchFamily="34" charset="-120"/>
              </a:rPr>
              <a:t>加班時數累計逾</a:t>
            </a:r>
            <a:r>
              <a:rPr lang="en-US" altLang="zh-TW" sz="1600" dirty="0">
                <a:solidFill>
                  <a:schemeClr val="tx1"/>
                </a:solidFill>
                <a:latin typeface="微軟正黑體" panose="020B0604030504040204" pitchFamily="34" charset="-120"/>
                <a:ea typeface="微軟正黑體" panose="020B0604030504040204" pitchFamily="34" charset="-120"/>
              </a:rPr>
              <a:t>60</a:t>
            </a:r>
            <a:r>
              <a:rPr lang="zh-TW" altLang="en-US" sz="1600" dirty="0">
                <a:solidFill>
                  <a:schemeClr val="tx1"/>
                </a:solidFill>
                <a:latin typeface="微軟正黑體" panose="020B0604030504040204" pitchFamily="34" charset="-120"/>
                <a:ea typeface="微軟正黑體" panose="020B0604030504040204" pitchFamily="34" charset="-120"/>
              </a:rPr>
              <a:t>小時</a:t>
            </a:r>
            <a:r>
              <a:rPr lang="zh-TW" altLang="en-US" sz="1600" dirty="0">
                <a:solidFill>
                  <a:schemeClr val="tx1"/>
                </a:solidFill>
                <a:latin typeface="新細明體" panose="02020500000000000000" pitchFamily="18" charset="-120"/>
                <a:ea typeface="新細明體" panose="02020500000000000000" pitchFamily="18" charset="-120"/>
              </a:rPr>
              <a:t>，不得超過</a:t>
            </a:r>
            <a:r>
              <a:rPr lang="en-US" altLang="zh-TW" sz="1600" dirty="0">
                <a:solidFill>
                  <a:schemeClr val="tx1"/>
                </a:solidFill>
                <a:latin typeface="新細明體" panose="02020500000000000000" pitchFamily="18" charset="-120"/>
                <a:ea typeface="新細明體" panose="02020500000000000000" pitchFamily="18" charset="-120"/>
              </a:rPr>
              <a:t>80</a:t>
            </a:r>
            <a:r>
              <a:rPr lang="zh-TW" altLang="en-US" sz="1600" dirty="0">
                <a:solidFill>
                  <a:schemeClr val="tx1"/>
                </a:solidFill>
                <a:latin typeface="新細明體" panose="02020500000000000000" pitchFamily="18" charset="-120"/>
                <a:ea typeface="新細明體" panose="02020500000000000000" pitchFamily="18"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zh-TW" altLang="en-US" sz="1600" b="1" u="sng" dirty="0">
                <a:solidFill>
                  <a:schemeClr val="tx1"/>
                </a:solidFill>
                <a:latin typeface="微軟正黑體" panose="020B0604030504040204" pitchFamily="34" charset="-120"/>
                <a:ea typeface="微軟正黑體" panose="020B0604030504040204" pitchFamily="34" charset="-120"/>
              </a:rPr>
              <a:t>事前</a:t>
            </a:r>
            <a:r>
              <a:rPr lang="zh-TW" altLang="en-US" sz="1600" dirty="0">
                <a:solidFill>
                  <a:schemeClr val="tx1"/>
                </a:solidFill>
                <a:latin typeface="微軟正黑體" panose="020B0604030504040204" pitchFamily="34" charset="-120"/>
                <a:ea typeface="微軟正黑體" panose="020B0604030504040204" pitchFamily="34" charset="-120"/>
              </a:rPr>
              <a:t>簽報市府同意</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nSpc>
                <a:spcPct val="150000"/>
              </a:lnSpc>
              <a:buFont typeface="Wingdings" panose="05000000000000000000" pitchFamily="2" charset="2"/>
              <a:buChar char="l"/>
            </a:pPr>
            <a:r>
              <a:rPr lang="en-US" altLang="zh-TW" sz="1600" b="1" u="sng" dirty="0">
                <a:solidFill>
                  <a:schemeClr val="tx1"/>
                </a:solidFill>
                <a:latin typeface="微軟正黑體" panose="020B0604030504040204" pitchFamily="34" charset="-120"/>
                <a:ea typeface="微軟正黑體" panose="020B0604030504040204" pitchFamily="34" charset="-120"/>
              </a:rPr>
              <a:t>2</a:t>
            </a:r>
            <a:r>
              <a:rPr lang="zh-TW" altLang="en-US" sz="1600" b="1" u="sng" dirty="0">
                <a:solidFill>
                  <a:schemeClr val="tx1"/>
                </a:solidFill>
                <a:latin typeface="微軟正黑體" panose="020B0604030504040204" pitchFamily="34" charset="-120"/>
                <a:ea typeface="微軟正黑體" panose="020B0604030504040204" pitchFamily="34" charset="-120"/>
              </a:rPr>
              <a:t>個月</a:t>
            </a:r>
            <a:r>
              <a:rPr lang="zh-TW" altLang="en-US" sz="1600" dirty="0">
                <a:solidFill>
                  <a:schemeClr val="tx1"/>
                </a:solidFill>
                <a:latin typeface="微軟正黑體" panose="020B0604030504040204" pitchFamily="34" charset="-120"/>
                <a:ea typeface="微軟正黑體" panose="020B0604030504040204" pitchFamily="34" charset="-120"/>
              </a:rPr>
              <a:t>為限，必要時</a:t>
            </a:r>
            <a:r>
              <a:rPr lang="zh-TW" altLang="en-US" sz="1600" u="sng" dirty="0">
                <a:solidFill>
                  <a:schemeClr val="tx1"/>
                </a:solidFill>
                <a:latin typeface="微軟正黑體" panose="020B0604030504040204" pitchFamily="34" charset="-120"/>
                <a:ea typeface="微軟正黑體" panose="020B0604030504040204" pitchFamily="34" charset="-120"/>
              </a:rPr>
              <a:t>得再延長</a:t>
            </a:r>
            <a:r>
              <a:rPr lang="en-US" altLang="zh-TW" sz="1600" u="sng" dirty="0">
                <a:solidFill>
                  <a:schemeClr val="tx1"/>
                </a:solidFill>
                <a:latin typeface="微軟正黑體" panose="020B0604030504040204" pitchFamily="34" charset="-120"/>
                <a:ea typeface="微軟正黑體" panose="020B0604030504040204" pitchFamily="34" charset="-120"/>
              </a:rPr>
              <a:t>1</a:t>
            </a:r>
            <a:r>
              <a:rPr lang="zh-TW" altLang="en-US" sz="1600" u="sng" dirty="0">
                <a:solidFill>
                  <a:schemeClr val="tx1"/>
                </a:solidFill>
                <a:latin typeface="微軟正黑體" panose="020B0604030504040204" pitchFamily="34" charset="-120"/>
                <a:ea typeface="微軟正黑體" panose="020B0604030504040204" pitchFamily="34" charset="-120"/>
              </a:rPr>
              <a:t>個月</a:t>
            </a:r>
          </a:p>
        </p:txBody>
      </p:sp>
      <p:sp>
        <p:nvSpPr>
          <p:cNvPr id="5" name="矩形 4">
            <a:extLst>
              <a:ext uri="{FF2B5EF4-FFF2-40B4-BE49-F238E27FC236}">
                <a16:creationId xmlns:a16="http://schemas.microsoft.com/office/drawing/2014/main" id="{3A1069E8-9B9D-6572-7B6F-84A6B68812BF}"/>
              </a:ext>
            </a:extLst>
          </p:cNvPr>
          <p:cNvSpPr/>
          <p:nvPr/>
        </p:nvSpPr>
        <p:spPr>
          <a:xfrm>
            <a:off x="9294650" y="1575255"/>
            <a:ext cx="2601788" cy="888718"/>
          </a:xfrm>
          <a:prstGeom prst="rect">
            <a:avLst/>
          </a:prstGeom>
          <a:noFill/>
          <a:ln w="254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rPr>
              <a:t>辦理季節性</a:t>
            </a:r>
            <a:endParaRPr lang="en-US" altLang="zh-TW" dirty="0">
              <a:solidFill>
                <a:schemeClr val="tx1"/>
              </a:solidFill>
            </a:endParaRPr>
          </a:p>
          <a:p>
            <a:pPr algn="ctr"/>
            <a:r>
              <a:rPr lang="zh-TW" altLang="en-US" dirty="0">
                <a:solidFill>
                  <a:schemeClr val="tx1"/>
                </a:solidFill>
              </a:rPr>
              <a:t>週期性業務</a:t>
            </a:r>
          </a:p>
        </p:txBody>
      </p:sp>
      <p:sp>
        <p:nvSpPr>
          <p:cNvPr id="6" name="箭號: 向下 5">
            <a:extLst>
              <a:ext uri="{FF2B5EF4-FFF2-40B4-BE49-F238E27FC236}">
                <a16:creationId xmlns:a16="http://schemas.microsoft.com/office/drawing/2014/main" id="{332FDCC8-CC22-0542-ED80-7BE50AB7B11D}"/>
              </a:ext>
            </a:extLst>
          </p:cNvPr>
          <p:cNvSpPr/>
          <p:nvPr/>
        </p:nvSpPr>
        <p:spPr>
          <a:xfrm>
            <a:off x="10495953" y="2518017"/>
            <a:ext cx="341746" cy="413659"/>
          </a:xfrm>
          <a:prstGeom prst="downArrow">
            <a:avLst/>
          </a:prstGeom>
          <a:solidFill>
            <a:schemeClr val="accent3">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id="{5C919FCA-CD3B-5D60-DF80-26BCD1988A3D}"/>
              </a:ext>
            </a:extLst>
          </p:cNvPr>
          <p:cNvSpPr/>
          <p:nvPr/>
        </p:nvSpPr>
        <p:spPr>
          <a:xfrm>
            <a:off x="9294650" y="2982987"/>
            <a:ext cx="2613890" cy="891451"/>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每日工時上限</a:t>
            </a:r>
            <a:r>
              <a:rPr lang="en-US" altLang="zh-TW" sz="1600" u="sng" dirty="0">
                <a:solidFill>
                  <a:schemeClr val="tx1"/>
                </a:solidFill>
                <a:latin typeface="微軟正黑體" panose="020B0604030504040204" pitchFamily="34" charset="-120"/>
                <a:ea typeface="微軟正黑體" panose="020B0604030504040204" pitchFamily="34" charset="-120"/>
              </a:rPr>
              <a:t>12</a:t>
            </a:r>
            <a:r>
              <a:rPr lang="zh-TW" altLang="en-US" sz="1600" dirty="0">
                <a:solidFill>
                  <a:schemeClr val="tx1"/>
                </a:solidFill>
                <a:latin typeface="微軟正黑體" panose="020B0604030504040204" pitchFamily="34" charset="-120"/>
                <a:ea typeface="微軟正黑體" panose="020B0604030504040204" pitchFamily="34" charset="-120"/>
              </a:rPr>
              <a:t>小時</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Wingdings" panose="05000000000000000000" pitchFamily="2" charset="2"/>
              <a:buChar char="Ø"/>
            </a:pPr>
            <a:r>
              <a:rPr lang="zh-TW" altLang="en-US" sz="1600" dirty="0">
                <a:solidFill>
                  <a:schemeClr val="tx1"/>
                </a:solidFill>
                <a:latin typeface="微軟正黑體" panose="020B0604030504040204" pitchFamily="34" charset="-120"/>
                <a:ea typeface="微軟正黑體" panose="020B0604030504040204" pitchFamily="34" charset="-120"/>
              </a:rPr>
              <a:t>每月加班上限</a:t>
            </a:r>
            <a:r>
              <a:rPr lang="en-US" altLang="zh-TW" sz="1600" u="sng" dirty="0">
                <a:solidFill>
                  <a:schemeClr val="tx1"/>
                </a:solidFill>
                <a:latin typeface="微軟正黑體" panose="020B0604030504040204" pitchFamily="34" charset="-120"/>
                <a:ea typeface="微軟正黑體" panose="020B0604030504040204" pitchFamily="34" charset="-120"/>
              </a:rPr>
              <a:t>80</a:t>
            </a:r>
            <a:r>
              <a:rPr lang="zh-TW" altLang="en-US" sz="1600" dirty="0">
                <a:solidFill>
                  <a:schemeClr val="tx1"/>
                </a:solidFill>
                <a:latin typeface="微軟正黑體" panose="020B0604030504040204" pitchFamily="34" charset="-120"/>
                <a:ea typeface="微軟正黑體" panose="020B0604030504040204" pitchFamily="34" charset="-120"/>
              </a:rPr>
              <a:t>小時</a:t>
            </a:r>
          </a:p>
        </p:txBody>
      </p:sp>
    </p:spTree>
    <p:extLst>
      <p:ext uri="{BB962C8B-B14F-4D97-AF65-F5344CB8AC3E}">
        <p14:creationId xmlns:p14="http://schemas.microsoft.com/office/powerpoint/2010/main" val="119186214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2E3F881-502B-4A23-AE61-CC9A2E1CAE19}"/>
              </a:ext>
            </a:extLst>
          </p:cNvPr>
          <p:cNvSpPr/>
          <p:nvPr/>
        </p:nvSpPr>
        <p:spPr>
          <a:xfrm>
            <a:off x="6814" y="3429000"/>
            <a:ext cx="12083031" cy="3429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TW" altLang="en-US" sz="2400" b="0" i="0" u="none" strike="noStrike" kern="1200" cap="none" spc="0" normalizeH="0" baseline="0" noProof="0" dirty="0">
              <a:ln>
                <a:noFill/>
              </a:ln>
              <a:solidFill>
                <a:prstClr val="white"/>
              </a:solidFill>
              <a:effectLst/>
              <a:uLnTx/>
              <a:uFillTx/>
              <a:latin typeface="Calibri Light"/>
              <a:cs typeface="+mn-cs"/>
            </a:endParaRPr>
          </a:p>
        </p:txBody>
      </p:sp>
      <p:sp>
        <p:nvSpPr>
          <p:cNvPr id="11" name="等腰三角形 10">
            <a:extLst>
              <a:ext uri="{FF2B5EF4-FFF2-40B4-BE49-F238E27FC236}">
                <a16:creationId xmlns:a16="http://schemas.microsoft.com/office/drawing/2014/main" id="{1D13A493-351A-4947-A69F-E46C8C7FA242}"/>
              </a:ext>
            </a:extLst>
          </p:cNvPr>
          <p:cNvSpPr/>
          <p:nvPr/>
        </p:nvSpPr>
        <p:spPr>
          <a:xfrm rot="5400000">
            <a:off x="-2603186" y="2605665"/>
            <a:ext cx="6876000" cy="1656000"/>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Light"/>
              <a:cs typeface="+mn-cs"/>
            </a:endParaRPr>
          </a:p>
        </p:txBody>
      </p:sp>
      <p:sp>
        <p:nvSpPr>
          <p:cNvPr id="12" name="文本框 27">
            <a:extLst>
              <a:ext uri="{FF2B5EF4-FFF2-40B4-BE49-F238E27FC236}">
                <a16:creationId xmlns:a16="http://schemas.microsoft.com/office/drawing/2014/main" id="{D3409EAF-9019-4A3C-9A5D-D0022B998B0A}"/>
              </a:ext>
            </a:extLst>
          </p:cNvPr>
          <p:cNvSpPr txBox="1"/>
          <p:nvPr/>
        </p:nvSpPr>
        <p:spPr>
          <a:xfrm>
            <a:off x="721967" y="1425835"/>
            <a:ext cx="10944000" cy="3226396"/>
          </a:xfrm>
          <a:prstGeom prst="rect">
            <a:avLst/>
          </a:prstGeom>
          <a:noFill/>
        </p:spPr>
        <p:txBody>
          <a:bodyPr wrap="square" rtlCol="0">
            <a:spAutoFit/>
          </a:bodyPr>
          <a:lstStyle/>
          <a:p>
            <a:pPr marL="0" marR="0" lvl="0" indent="0" algn="ctr" defTabSz="609585" rtl="0" eaLnBrk="1" fontAlgn="auto" latinLnBrk="0" hangingPunct="1">
              <a:lnSpc>
                <a:spcPts val="13000"/>
              </a:lnSpc>
              <a:spcBef>
                <a:spcPts val="0"/>
              </a:spcBef>
              <a:spcAft>
                <a:spcPts val="0"/>
              </a:spcAft>
              <a:buClrTx/>
              <a:buSzTx/>
              <a:buFontTx/>
              <a:buNone/>
              <a:tabLst/>
              <a:defRPr/>
            </a:pP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性騷擾防治宣導</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a:p>
            <a:pPr marL="0" marR="0" lvl="0" indent="0" algn="ctr" defTabSz="609585" rtl="0" eaLnBrk="1" fontAlgn="auto" latinLnBrk="0" hangingPunct="1">
              <a:lnSpc>
                <a:spcPts val="13000"/>
              </a:lnSpc>
              <a:spcBef>
                <a:spcPts val="0"/>
              </a:spcBef>
              <a:spcAft>
                <a:spcPts val="0"/>
              </a:spcAft>
              <a:buClrTx/>
              <a:buSzTx/>
              <a:buFontTx/>
              <a:buNone/>
              <a:tabLst/>
              <a:defRPr/>
            </a:pPr>
            <a:r>
              <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a:t>
            </a:r>
            <a:r>
              <a:rPr kumimoji="0" lang="zh-TW" altLang="en-US"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rPr>
              <a:t>不當行為篇</a:t>
            </a:r>
            <a:endParaRPr kumimoji="0" lang="en-US" altLang="zh-TW" sz="8000" b="1" i="0" u="none" strike="noStrike" kern="1200" cap="none" spc="800" normalizeH="0" baseline="0" noProof="0" dirty="0">
              <a:ln>
                <a:solidFill>
                  <a:prstClr val="white">
                    <a:lumMod val="50000"/>
                  </a:prstClr>
                </a:solidFill>
              </a:ln>
              <a:solidFill>
                <a:prstClr val="black"/>
              </a:solidFill>
              <a:effectLst/>
              <a:uLnTx/>
              <a:uFillTx/>
              <a:latin typeface="CHei3HK-Bold" panose="00000800000000000000" pitchFamily="50" charset="-120"/>
              <a:ea typeface="CHei3HK-Bold" panose="00000800000000000000" pitchFamily="50" charset="-120"/>
              <a:cs typeface="文泉驛等寬微米黑" panose="020B0606030804020204" pitchFamily="34" charset="-120"/>
            </a:endParaRPr>
          </a:p>
        </p:txBody>
      </p:sp>
      <p:pic>
        <p:nvPicPr>
          <p:cNvPr id="14" name="圖片 13" descr="一張含有 美工圖案, 圖形, 標誌, 符號 的圖片&#10;&#10;自動產生的描述">
            <a:extLst>
              <a:ext uri="{FF2B5EF4-FFF2-40B4-BE49-F238E27FC236}">
                <a16:creationId xmlns:a16="http://schemas.microsoft.com/office/drawing/2014/main" id="{EAE155E5-1F23-43D1-B44F-79C2554899E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5439" y1="43306" x2="52737" y2="47016"/>
                        <a14:foregroundMark x1="43101" y1="40726" x2="43101" y2="40726"/>
                        <a14:foregroundMark x1="42417" y1="39798" x2="42417" y2="39798"/>
                        <a14:foregroundMark x1="57868" y1="39556" x2="56842" y2="46653"/>
                        <a14:foregroundMark x1="56842" y1="46653" x2="59008" y2="40202"/>
                        <a14:foregroundMark x1="59008" y1="40202" x2="58238" y2="39435"/>
                        <a14:foregroundMark x1="42218" y1="39677" x2="42218" y2="39677"/>
                        <a14:foregroundMark x1="81100" y1="25847" x2="72891" y2="34839"/>
                        <a14:foregroundMark x1="72891" y1="34839" x2="68330" y2="38024"/>
                        <a14:foregroundMark x1="68330" y1="38024" x2="65365" y2="43871"/>
                        <a14:foregroundMark x1="65365" y1="43871" x2="70353" y2="45242"/>
                        <a14:foregroundMark x1="70353" y1="45242" x2="74629" y2="41169"/>
                        <a14:foregroundMark x1="74629" y1="41169" x2="81043" y2="26653"/>
                        <a14:foregroundMark x1="50741" y1="56694" x2="55530" y2="58669"/>
                        <a14:foregroundMark x1="55530" y1="58669" x2="55331" y2="66048"/>
                        <a14:foregroundMark x1="55331" y1="66048" x2="50884" y2="69234"/>
                        <a14:foregroundMark x1="50884" y1="69234" x2="45924" y2="69677"/>
                        <a14:foregroundMark x1="45924" y1="69677" x2="50371" y2="57258"/>
                        <a14:foregroundMark x1="50371" y1="57258" x2="50371" y2="57258"/>
                        <a14:foregroundMark x1="59664" y1="56895" x2="58010" y2="70847"/>
                        <a14:foregroundMark x1="58010" y1="70847" x2="61517" y2="65645"/>
                        <a14:foregroundMark x1="61517" y1="65645" x2="60604" y2="58589"/>
                        <a14:foregroundMark x1="60604" y1="58589" x2="59892" y2="57097"/>
                        <a14:foregroundMark x1="22235" y1="46573" x2="24287" y2="45685"/>
                        <a14:foregroundMark x1="23033" y1="51734" x2="23033" y2="51653"/>
                        <a14:foregroundMark x1="25428" y1="50242" x2="25428" y2="50242"/>
                        <a14:foregroundMark x1="18900" y1="56169" x2="20268" y2="55282"/>
                        <a14:foregroundMark x1="27509" y1="53952" x2="27252" y2="53387"/>
                        <a14:foregroundMark x1="25371" y1="53105" x2="25570" y2="53065"/>
                        <a14:foregroundMark x1="23204" y1="55726" x2="23774" y2="55887"/>
                        <a14:foregroundMark x1="23660" y1="58226" x2="23261" y2="59960"/>
                        <a14:foregroundMark x1="33751" y1="51492" x2="36574" y2="50444"/>
                        <a14:foregroundMark x1="31357" y1="56210" x2="31357" y2="56452"/>
                        <a14:foregroundMark x1="31357" y1="59435" x2="31414" y2="60323"/>
                        <a14:foregroundMark x1="21095" y1="67218" x2="20981" y2="68065"/>
                        <a14:foregroundMark x1="24544" y1="67097" x2="24829" y2="67460"/>
                        <a14:foregroundMark x1="27452" y1="66573" x2="27423" y2="68387"/>
                        <a14:foregroundMark x1="29076" y1="67097" x2="29133" y2="67097"/>
                        <a14:foregroundMark x1="34208" y1="67056" x2="34436" y2="67500"/>
                        <a14:foregroundMark x1="37030" y1="66815" x2="37001" y2="67218"/>
                        <a14:foregroundMark x1="34179" y1="68629" x2="34179" y2="68589"/>
                        <a14:foregroundMark x1="19755" y1="66371" x2="20582" y2="66371"/>
                        <a14:foregroundMark x1="37286" y1="67056" x2="39282" y2="69960"/>
                        <a14:foregroundMark x1="33500" y1="68790" x2="32982" y2="70282"/>
                        <a14:foregroundMark x1="34122" y1="68669" x2="34122" y2="68669"/>
                        <a14:backgroundMark x1="61631" y1="58105" x2="61631" y2="58105"/>
                        <a14:backgroundMark x1="61859" y1="58992" x2="62030" y2="60081"/>
                        <a14:backgroundMark x1="62856" y1="66452" x2="62856" y2="66452"/>
                        <a14:backgroundMark x1="63170" y1="69758" x2="63170" y2="69758"/>
                        <a14:backgroundMark x1="63027" y1="68427" x2="63027" y2="68427"/>
                        <a14:backgroundMark x1="24430" y1="68710" x2="24430" y2="68710"/>
                        <a14:backgroundMark x1="34122" y1="68790" x2="34122" y2="68790"/>
                        <a14:backgroundMark x1="34122" y1="68710" x2="34122" y2="68710"/>
                      </a14:backgroundRemoval>
                    </a14:imgEffect>
                  </a14:imgLayer>
                </a14:imgProps>
              </a:ext>
              <a:ext uri="{28A0092B-C50C-407E-A947-70E740481C1C}">
                <a14:useLocalDpi xmlns:a14="http://schemas.microsoft.com/office/drawing/2010/main" val="0"/>
              </a:ext>
            </a:extLst>
          </a:blip>
          <a:stretch>
            <a:fillRect/>
          </a:stretch>
        </p:blipFill>
        <p:spPr>
          <a:xfrm>
            <a:off x="3647842" y="4243500"/>
            <a:ext cx="2546125" cy="1800000"/>
          </a:xfrm>
          <a:prstGeom prst="rect">
            <a:avLst/>
          </a:prstGeom>
        </p:spPr>
      </p:pic>
      <p:pic>
        <p:nvPicPr>
          <p:cNvPr id="34" name="圖片 33" descr="一張含有 螢幕擷取畫面, 鮮豔, 圖形 的圖片&#10;&#10;自動產生的描述">
            <a:extLst>
              <a:ext uri="{FF2B5EF4-FFF2-40B4-BE49-F238E27FC236}">
                <a16:creationId xmlns:a16="http://schemas.microsoft.com/office/drawing/2014/main" id="{8982EC42-F962-45FD-98D4-D33FDA1EB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329" y="4315115"/>
            <a:ext cx="2138032" cy="1440000"/>
          </a:xfrm>
          <a:prstGeom prst="rect">
            <a:avLst/>
          </a:prstGeom>
        </p:spPr>
      </p:pic>
    </p:spTree>
    <p:extLst>
      <p:ext uri="{BB962C8B-B14F-4D97-AF65-F5344CB8AC3E}">
        <p14:creationId xmlns:p14="http://schemas.microsoft.com/office/powerpoint/2010/main" val="3350718351"/>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7819"/>
            <a:ext cx="12184179" cy="685018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3" name="object 3"/>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4" name="object 4"/>
          <p:cNvSpPr txBox="1">
            <a:spLocks noGrp="1"/>
          </p:cNvSpPr>
          <p:nvPr>
            <p:ph type="title"/>
          </p:nvPr>
        </p:nvSpPr>
        <p:spPr>
          <a:xfrm>
            <a:off x="1764136" y="1021714"/>
            <a:ext cx="3266017" cy="571737"/>
          </a:xfrm>
          <a:prstGeom prst="rect">
            <a:avLst/>
          </a:prstGeom>
        </p:spPr>
        <p:txBody>
          <a:bodyPr vert="horz" wrap="square" lIns="0" tIns="13758" rIns="0" bIns="0" rtlCol="0">
            <a:spAutoFit/>
          </a:bodyPr>
          <a:lstStyle/>
          <a:p>
            <a:pPr marL="10583">
              <a:spcBef>
                <a:spcPts val="108"/>
              </a:spcBef>
            </a:pPr>
            <a:r>
              <a:rPr sz="3625" spc="21" dirty="0"/>
              <a:t>性別歧視的言行</a:t>
            </a:r>
            <a:endParaRPr sz="3625" dirty="0"/>
          </a:p>
        </p:txBody>
      </p:sp>
      <p:sp>
        <p:nvSpPr>
          <p:cNvPr id="5" name="object 5"/>
          <p:cNvSpPr/>
          <p:nvPr/>
        </p:nvSpPr>
        <p:spPr>
          <a:xfrm>
            <a:off x="1697990" y="1969769"/>
            <a:ext cx="2747010" cy="169672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6" name="object 6"/>
          <p:cNvSpPr txBox="1"/>
          <p:nvPr/>
        </p:nvSpPr>
        <p:spPr>
          <a:xfrm>
            <a:off x="1764136" y="3728836"/>
            <a:ext cx="2561167" cy="1728636"/>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評論外表</a:t>
            </a:r>
            <a:endParaRPr sz="2333" dirty="0">
              <a:solidFill>
                <a:prstClr val="black"/>
              </a:solidFill>
              <a:latin typeface="微軟正黑體"/>
              <a:cs typeface="微軟正黑體"/>
            </a:endParaRPr>
          </a:p>
          <a:p>
            <a:pPr marL="10583" marR="4233" defTabSz="761970">
              <a:lnSpc>
                <a:spcPct val="121500"/>
              </a:lnSpc>
              <a:spcBef>
                <a:spcPts val="667"/>
              </a:spcBef>
            </a:pPr>
            <a:r>
              <a:rPr sz="2000" dirty="0" err="1">
                <a:solidFill>
                  <a:srgbClr val="272424"/>
                </a:solidFill>
                <a:latin typeface="微軟正黑體"/>
                <a:cs typeface="微軟正黑體"/>
              </a:rPr>
              <a:t>評論</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a:solidFill>
                  <a:srgbClr val="272424"/>
                </a:solidFill>
                <a:latin typeface="微軟正黑體"/>
                <a:cs typeface="微軟正黑體"/>
              </a:rPr>
              <a:t>的</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容</a:t>
            </a:r>
            <a:r>
              <a:rPr sz="2000" dirty="0" err="1">
                <a:solidFill>
                  <a:srgbClr val="272424"/>
                </a:solidFill>
                <a:latin typeface="微軟正黑體"/>
                <a:cs typeface="微軟正黑體"/>
              </a:rPr>
              <a:t>貌、身材，說難怪嫁不</a:t>
            </a:r>
            <a:r>
              <a:rPr sz="2000" dirty="0">
                <a:solidFill>
                  <a:srgbClr val="272424"/>
                </a:solidFill>
                <a:latin typeface="微軟正黑體"/>
                <a:cs typeface="微軟正黑體"/>
              </a:rPr>
              <a:t> </a:t>
            </a:r>
            <a:r>
              <a:rPr sz="2000" dirty="0" err="1">
                <a:solidFill>
                  <a:srgbClr val="272424"/>
                </a:solidFill>
                <a:latin typeface="微軟正黑體"/>
                <a:cs typeface="微軟正黑體"/>
              </a:rPr>
              <a:t>出去，讓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a:solidFill>
                  <a:srgbClr val="272424"/>
                </a:solidFill>
                <a:latin typeface="微軟正黑體"/>
                <a:cs typeface="微軟正黑體"/>
              </a:rPr>
              <a:t>感</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到</a:t>
            </a:r>
            <a:r>
              <a:rPr sz="2000" dirty="0" err="1">
                <a:solidFill>
                  <a:srgbClr val="272424"/>
                </a:solidFill>
                <a:latin typeface="微軟正黑體"/>
                <a:cs typeface="微軟正黑體"/>
              </a:rPr>
              <a:t>被</a:t>
            </a:r>
            <a:r>
              <a:rPr sz="2000" spc="-4" dirty="0" err="1">
                <a:solidFill>
                  <a:srgbClr val="272424"/>
                </a:solidFill>
                <a:latin typeface="微軟正黑體"/>
                <a:cs typeface="微軟正黑體"/>
              </a:rPr>
              <a:t>冒犯</a:t>
            </a:r>
            <a:r>
              <a:rPr sz="2000" spc="-4"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7" name="object 7"/>
          <p:cNvSpPr/>
          <p:nvPr/>
        </p:nvSpPr>
        <p:spPr>
          <a:xfrm>
            <a:off x="4723129" y="1969769"/>
            <a:ext cx="2745740" cy="169672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8" name="object 8"/>
          <p:cNvSpPr txBox="1"/>
          <p:nvPr/>
        </p:nvSpPr>
        <p:spPr>
          <a:xfrm>
            <a:off x="4788747" y="3728836"/>
            <a:ext cx="2561167" cy="2102200"/>
          </a:xfrm>
          <a:prstGeom prst="rect">
            <a:avLst/>
          </a:prstGeom>
        </p:spPr>
        <p:txBody>
          <a:bodyPr vert="horz" wrap="square" lIns="0" tIns="184679" rIns="0" bIns="0" rtlCol="0">
            <a:spAutoFit/>
          </a:bodyPr>
          <a:lstStyle/>
          <a:p>
            <a:pPr marL="10583" defTabSz="761970">
              <a:spcBef>
                <a:spcPts val="1454"/>
              </a:spcBef>
            </a:pPr>
            <a:r>
              <a:rPr lang="zh-TW" altLang="en-US" sz="2333" b="1" spc="-4" dirty="0">
                <a:solidFill>
                  <a:srgbClr val="272424"/>
                </a:solidFill>
                <a:latin typeface="微軟正黑體" panose="020B0604030504040204" pitchFamily="34" charset="-120"/>
                <a:ea typeface="微軟正黑體" panose="020B0604030504040204" pitchFamily="34" charset="-120"/>
                <a:cs typeface="微軟正黑體"/>
              </a:rPr>
              <a:t>要求</a:t>
            </a:r>
            <a:r>
              <a:rPr sz="2333" b="1" spc="-4" dirty="0" err="1">
                <a:solidFill>
                  <a:srgbClr val="272424"/>
                </a:solidFill>
                <a:latin typeface="微軟正黑體"/>
                <a:cs typeface="微軟正黑體"/>
              </a:rPr>
              <a:t>隱藏性取向</a:t>
            </a:r>
            <a:endParaRPr sz="2333" dirty="0">
              <a:solidFill>
                <a:prstClr val="black"/>
              </a:solidFill>
              <a:latin typeface="微軟正黑體"/>
              <a:cs typeface="微軟正黑體"/>
            </a:endParaRPr>
          </a:p>
          <a:p>
            <a:pPr marL="10583" marR="4233" algn="just" defTabSz="761970">
              <a:lnSpc>
                <a:spcPct val="121500"/>
              </a:lnSpc>
              <a:spcBef>
                <a:spcPts val="667"/>
              </a:spcBef>
            </a:pPr>
            <a:r>
              <a:rPr sz="2000" dirty="0" err="1">
                <a:solidFill>
                  <a:srgbClr val="272424"/>
                </a:solidFill>
                <a:latin typeface="微軟正黑體"/>
                <a:cs typeface="微軟正黑體"/>
              </a:rPr>
              <a:t>要求具有同志身分的人，不要在職場上曝露性取向，造成具有同志身分的</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感受敵意</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9" name="object 9"/>
          <p:cNvSpPr/>
          <p:nvPr/>
        </p:nvSpPr>
        <p:spPr>
          <a:xfrm>
            <a:off x="7747001" y="1969769"/>
            <a:ext cx="2747009" cy="1696720"/>
          </a:xfrm>
          <a:prstGeom prst="rect">
            <a:avLst/>
          </a:prstGeom>
          <a:blipFill>
            <a:blip r:embed="rId5" cstate="print"/>
            <a:stretch>
              <a:fillRect/>
            </a:stretch>
          </a:blipFill>
        </p:spPr>
        <p:txBody>
          <a:bodyPr wrap="square" lIns="0" tIns="0" rIns="0" bIns="0" rtlCol="0"/>
          <a:lstStyle/>
          <a:p>
            <a:pPr defTabSz="761970"/>
            <a:endParaRPr sz="1500">
              <a:solidFill>
                <a:prstClr val="black"/>
              </a:solidFill>
              <a:latin typeface="Calibri"/>
            </a:endParaRPr>
          </a:p>
        </p:txBody>
      </p:sp>
      <p:sp>
        <p:nvSpPr>
          <p:cNvPr id="10" name="object 10"/>
          <p:cNvSpPr txBox="1"/>
          <p:nvPr/>
        </p:nvSpPr>
        <p:spPr>
          <a:xfrm>
            <a:off x="7813358" y="3728836"/>
            <a:ext cx="2687108" cy="2104123"/>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對女性受僱者的歧視</a:t>
            </a:r>
            <a:endParaRPr sz="2333" dirty="0">
              <a:solidFill>
                <a:prstClr val="black"/>
              </a:solidFill>
              <a:latin typeface="微軟正黑體"/>
              <a:cs typeface="微軟正黑體"/>
            </a:endParaRPr>
          </a:p>
          <a:p>
            <a:pPr marL="10583" marR="126995" algn="just" defTabSz="761970">
              <a:lnSpc>
                <a:spcPct val="121500"/>
              </a:lnSpc>
              <a:spcBef>
                <a:spcPts val="667"/>
              </a:spcBef>
            </a:pPr>
            <a:r>
              <a:rPr sz="2000" dirty="0" err="1">
                <a:solidFill>
                  <a:srgbClr val="272424"/>
                </a:solidFill>
                <a:latin typeface="微軟正黑體"/>
                <a:cs typeface="微軟正黑體"/>
              </a:rPr>
              <a:t>評論女性</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結婚生子以後，對公司愈來愈沒有貢獻</a:t>
            </a:r>
            <a:r>
              <a:rPr lang="zh-TW" altLang="en-US" sz="2000" dirty="0">
                <a:solidFill>
                  <a:srgbClr val="272424"/>
                </a:solidFill>
                <a:latin typeface="新細明體" panose="02020500000000000000" pitchFamily="18" charset="-120"/>
                <a:ea typeface="新細明體" panose="02020500000000000000" pitchFamily="18" charset="-120"/>
                <a:cs typeface="微軟正黑體"/>
              </a:rPr>
              <a:t>，</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r>
              <a:rPr sz="2000" dirty="0">
                <a:solidFill>
                  <a:srgbClr val="272424"/>
                </a:solidFill>
                <a:latin typeface="微軟正黑體" panose="020B0604030504040204" pitchFamily="34" charset="-120"/>
                <a:ea typeface="微軟正黑體" panose="020B0604030504040204" pitchFamily="34" charset="-120"/>
                <a:cs typeface="微軟正黑體"/>
              </a:rPr>
              <a:t>。</a:t>
            </a:r>
            <a:endParaRPr sz="2000" dirty="0">
              <a:solidFill>
                <a:prstClr val="black"/>
              </a:solidFill>
              <a:latin typeface="微軟正黑體" panose="020B0604030504040204" pitchFamily="34" charset="-120"/>
              <a:ea typeface="微軟正黑體" panose="020B0604030504040204" pitchFamily="34" charset="-120"/>
              <a:cs typeface="微軟正黑體"/>
            </a:endParaRPr>
          </a:p>
        </p:txBody>
      </p:sp>
      <p:sp>
        <p:nvSpPr>
          <p:cNvPr id="11" name="文字方塊 10">
            <a:extLst>
              <a:ext uri="{FF2B5EF4-FFF2-40B4-BE49-F238E27FC236}">
                <a16:creationId xmlns:a16="http://schemas.microsoft.com/office/drawing/2014/main" id="{878C6139-C6FF-4A25-2A88-5C6B5AB57E60}"/>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3" name="object 3"/>
          <p:cNvSpPr txBox="1">
            <a:spLocks noGrp="1"/>
          </p:cNvSpPr>
          <p:nvPr>
            <p:ph type="title"/>
          </p:nvPr>
        </p:nvSpPr>
        <p:spPr>
          <a:xfrm>
            <a:off x="1764136" y="1206817"/>
            <a:ext cx="4072121" cy="571737"/>
          </a:xfrm>
          <a:prstGeom prst="rect">
            <a:avLst/>
          </a:prstGeom>
        </p:spPr>
        <p:txBody>
          <a:bodyPr vert="horz" wrap="square" lIns="0" tIns="13758" rIns="0" bIns="0" rtlCol="0">
            <a:spAutoFit/>
          </a:bodyPr>
          <a:lstStyle/>
          <a:p>
            <a:pPr marL="10583">
              <a:spcBef>
                <a:spcPts val="108"/>
              </a:spcBef>
            </a:pPr>
            <a:r>
              <a:rPr lang="zh-TW" altLang="en-US" sz="3625" spc="21" dirty="0">
                <a:latin typeface="微軟正黑體" panose="020B0604030504040204" pitchFamily="34" charset="-120"/>
                <a:ea typeface="微軟正黑體" panose="020B0604030504040204" pitchFamily="34" charset="-120"/>
              </a:rPr>
              <a:t>不當的</a:t>
            </a:r>
            <a:r>
              <a:rPr sz="3625" spc="21" dirty="0" err="1"/>
              <a:t>口語或文字</a:t>
            </a:r>
            <a:endParaRPr sz="3625" dirty="0"/>
          </a:p>
        </p:txBody>
      </p:sp>
      <p:sp>
        <p:nvSpPr>
          <p:cNvPr id="4" name="object 4"/>
          <p:cNvSpPr/>
          <p:nvPr/>
        </p:nvSpPr>
        <p:spPr>
          <a:xfrm>
            <a:off x="1697990" y="2153920"/>
            <a:ext cx="2747010" cy="169799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5" name="object 5"/>
          <p:cNvSpPr txBox="1"/>
          <p:nvPr/>
        </p:nvSpPr>
        <p:spPr>
          <a:xfrm>
            <a:off x="1764136" y="3914044"/>
            <a:ext cx="2561167"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講黃色笑話</a:t>
            </a:r>
            <a:endParaRPr sz="2333" dirty="0">
              <a:solidFill>
                <a:prstClr val="black"/>
              </a:solidFill>
              <a:latin typeface="微軟正黑體"/>
              <a:cs typeface="微軟正黑體"/>
            </a:endParaRPr>
          </a:p>
          <a:p>
            <a:pPr marL="10583" marR="4233" defTabSz="761970">
              <a:lnSpc>
                <a:spcPct val="121500"/>
              </a:lnSpc>
              <a:spcBef>
                <a:spcPts val="667"/>
              </a:spcBef>
            </a:pPr>
            <a:r>
              <a:rPr sz="2000" dirty="0">
                <a:solidFill>
                  <a:srgbClr val="272424"/>
                </a:solidFill>
                <a:latin typeface="微軟正黑體"/>
                <a:cs typeface="微軟正黑體"/>
              </a:rPr>
              <a:t>在</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面前講黃色笑</a:t>
            </a:r>
            <a:r>
              <a:rPr sz="2000" dirty="0">
                <a:solidFill>
                  <a:srgbClr val="272424"/>
                </a:solidFill>
                <a:latin typeface="微軟正黑體"/>
                <a:cs typeface="微軟正黑體"/>
              </a:rPr>
              <a:t> </a:t>
            </a:r>
            <a:r>
              <a:rPr sz="2000" dirty="0" err="1">
                <a:solidFill>
                  <a:srgbClr val="272424"/>
                </a:solidFill>
                <a:latin typeface="微軟正黑體"/>
                <a:cs typeface="微軟正黑體"/>
              </a:rPr>
              <a:t>話，無視反對，讓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6" name="object 6"/>
          <p:cNvSpPr/>
          <p:nvPr/>
        </p:nvSpPr>
        <p:spPr>
          <a:xfrm>
            <a:off x="4723129" y="2153920"/>
            <a:ext cx="2745740" cy="169799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7" name="object 7"/>
          <p:cNvSpPr txBox="1"/>
          <p:nvPr/>
        </p:nvSpPr>
        <p:spPr>
          <a:xfrm>
            <a:off x="4788747" y="3914044"/>
            <a:ext cx="2561167"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冒犯性問題</a:t>
            </a:r>
            <a:endParaRPr sz="2333" dirty="0">
              <a:solidFill>
                <a:prstClr val="black"/>
              </a:solidFill>
              <a:latin typeface="微軟正黑體"/>
              <a:cs typeface="微軟正黑體"/>
            </a:endParaRPr>
          </a:p>
          <a:p>
            <a:pPr marL="10583" marR="4233" defTabSz="761970">
              <a:lnSpc>
                <a:spcPct val="121500"/>
              </a:lnSpc>
              <a:spcBef>
                <a:spcPts val="667"/>
              </a:spcBef>
            </a:pPr>
            <a:r>
              <a:rPr sz="2000" dirty="0" err="1">
                <a:solidFill>
                  <a:srgbClr val="272424"/>
                </a:solidFill>
                <a:latin typeface="微軟正黑體"/>
                <a:cs typeface="微軟正黑體"/>
              </a:rPr>
              <a:t>詢問</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同仁</a:t>
            </a:r>
            <a:r>
              <a:rPr sz="2000" dirty="0" err="1">
                <a:solidFill>
                  <a:srgbClr val="272424"/>
                </a:solidFill>
                <a:latin typeface="微軟正黑體"/>
                <a:cs typeface="微軟正黑體"/>
              </a:rPr>
              <a:t>的性生活頻</a:t>
            </a:r>
            <a:r>
              <a:rPr sz="2000" dirty="0">
                <a:solidFill>
                  <a:srgbClr val="272424"/>
                </a:solidFill>
                <a:latin typeface="微軟正黑體"/>
                <a:cs typeface="微軟正黑體"/>
              </a:rPr>
              <a:t> </a:t>
            </a:r>
            <a:r>
              <a:rPr sz="2000" dirty="0" err="1">
                <a:solidFill>
                  <a:srgbClr val="272424"/>
                </a:solidFill>
                <a:latin typeface="微軟正黑體"/>
                <a:cs typeface="微軟正黑體"/>
              </a:rPr>
              <a:t>率、對象，讓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8" name="object 8"/>
          <p:cNvSpPr/>
          <p:nvPr/>
        </p:nvSpPr>
        <p:spPr>
          <a:xfrm>
            <a:off x="7747001" y="2153920"/>
            <a:ext cx="2747009" cy="169799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9" name="object 9"/>
          <p:cNvSpPr txBox="1"/>
          <p:nvPr/>
        </p:nvSpPr>
        <p:spPr>
          <a:xfrm>
            <a:off x="7813358" y="3914044"/>
            <a:ext cx="2563813" cy="1726712"/>
          </a:xfrm>
          <a:prstGeom prst="rect">
            <a:avLst/>
          </a:prstGeom>
        </p:spPr>
        <p:txBody>
          <a:bodyPr vert="horz" wrap="square" lIns="0" tIns="184679" rIns="0" bIns="0" rtlCol="0">
            <a:spAutoFit/>
          </a:bodyPr>
          <a:lstStyle/>
          <a:p>
            <a:pPr marL="10583" defTabSz="761970">
              <a:spcBef>
                <a:spcPts val="1454"/>
              </a:spcBef>
            </a:pPr>
            <a:r>
              <a:rPr sz="2333" b="1" spc="-4" dirty="0">
                <a:solidFill>
                  <a:srgbClr val="272424"/>
                </a:solidFill>
                <a:latin typeface="微軟正黑體"/>
                <a:cs typeface="微軟正黑體"/>
              </a:rPr>
              <a:t>不當圖片傳送</a:t>
            </a:r>
            <a:endParaRPr sz="2333" dirty="0">
              <a:solidFill>
                <a:prstClr val="black"/>
              </a:solidFill>
              <a:latin typeface="微軟正黑體"/>
              <a:cs typeface="微軟正黑體"/>
            </a:endParaRPr>
          </a:p>
          <a:p>
            <a:pPr marL="10583" marR="4233" algn="just" defTabSz="761970">
              <a:lnSpc>
                <a:spcPct val="121500"/>
              </a:lnSpc>
              <a:spcBef>
                <a:spcPts val="667"/>
              </a:spcBef>
            </a:pPr>
            <a:r>
              <a:rPr sz="2000" dirty="0">
                <a:solidFill>
                  <a:srgbClr val="272424"/>
                </a:solidFill>
                <a:latin typeface="微軟正黑體"/>
                <a:cs typeface="微軟正黑體"/>
              </a:rPr>
              <a:t>在通訊軟體上傳送含有 </a:t>
            </a:r>
            <a:r>
              <a:rPr sz="2000" dirty="0" err="1">
                <a:solidFill>
                  <a:srgbClr val="272424"/>
                </a:solidFill>
                <a:latin typeface="微軟正黑體"/>
                <a:cs typeface="微軟正黑體"/>
              </a:rPr>
              <a:t>性意味的圖片，讓</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人</a:t>
            </a:r>
            <a:r>
              <a:rPr sz="2000" dirty="0" err="1">
                <a:solidFill>
                  <a:srgbClr val="272424"/>
                </a:solidFill>
                <a:latin typeface="微軟正黑體"/>
                <a:cs typeface="微軟正黑體"/>
              </a:rPr>
              <a:t>感到被冒犯</a:t>
            </a:r>
            <a:r>
              <a:rPr sz="2000" dirty="0">
                <a:solidFill>
                  <a:srgbClr val="272424"/>
                </a:solidFill>
                <a:latin typeface="微軟正黑體"/>
                <a:cs typeface="微軟正黑體"/>
              </a:rPr>
              <a:t>。</a:t>
            </a:r>
            <a:endParaRPr sz="2000" dirty="0">
              <a:solidFill>
                <a:prstClr val="black"/>
              </a:solidFill>
              <a:latin typeface="微軟正黑體"/>
              <a:cs typeface="微軟正黑體"/>
            </a:endParaRPr>
          </a:p>
        </p:txBody>
      </p:sp>
      <p:sp>
        <p:nvSpPr>
          <p:cNvPr id="10" name="文字方塊 9">
            <a:extLst>
              <a:ext uri="{FF2B5EF4-FFF2-40B4-BE49-F238E27FC236}">
                <a16:creationId xmlns:a16="http://schemas.microsoft.com/office/drawing/2014/main" id="{E28A80F3-A811-777A-992B-CD09EC01BF49}"/>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4630400" h="8229600">
                <a:moveTo>
                  <a:pt x="0" y="8229600"/>
                </a:moveTo>
                <a:lnTo>
                  <a:pt x="14630400" y="8229600"/>
                </a:lnTo>
                <a:lnTo>
                  <a:pt x="14630400" y="0"/>
                </a:lnTo>
                <a:lnTo>
                  <a:pt x="0" y="0"/>
                </a:lnTo>
                <a:lnTo>
                  <a:pt x="0" y="8229600"/>
                </a:lnTo>
                <a:close/>
              </a:path>
            </a:pathLst>
          </a:custGeom>
          <a:solidFill>
            <a:srgbClr val="FFFFFF">
              <a:alpha val="74900"/>
            </a:srgbClr>
          </a:solidFill>
        </p:spPr>
        <p:txBody>
          <a:bodyPr wrap="square" lIns="0" tIns="0" rIns="0" bIns="0" rtlCol="0"/>
          <a:lstStyle/>
          <a:p>
            <a:pPr defTabSz="761970"/>
            <a:endParaRPr sz="1500">
              <a:solidFill>
                <a:prstClr val="black"/>
              </a:solidFill>
              <a:latin typeface="Calibri"/>
            </a:endParaRPr>
          </a:p>
        </p:txBody>
      </p:sp>
      <p:sp>
        <p:nvSpPr>
          <p:cNvPr id="3" name="object 3"/>
          <p:cNvSpPr txBox="1">
            <a:spLocks noGrp="1"/>
          </p:cNvSpPr>
          <p:nvPr>
            <p:ph type="title"/>
          </p:nvPr>
        </p:nvSpPr>
        <p:spPr>
          <a:xfrm>
            <a:off x="1764135" y="1070187"/>
            <a:ext cx="5630577" cy="571737"/>
          </a:xfrm>
          <a:prstGeom prst="rect">
            <a:avLst/>
          </a:prstGeom>
        </p:spPr>
        <p:txBody>
          <a:bodyPr vert="horz" wrap="square" lIns="0" tIns="13758" rIns="0" bIns="0" rtlCol="0">
            <a:spAutoFit/>
          </a:bodyPr>
          <a:lstStyle/>
          <a:p>
            <a:pPr marL="10583">
              <a:spcBef>
                <a:spcPts val="108"/>
              </a:spcBef>
            </a:pPr>
            <a:r>
              <a:rPr lang="zh-TW" altLang="en-US" sz="3625" spc="21" dirty="0">
                <a:latin typeface="微軟正黑體" panose="020B0604030504040204" pitchFamily="34" charset="-120"/>
                <a:ea typeface="微軟正黑體" panose="020B0604030504040204" pitchFamily="34" charset="-120"/>
              </a:rPr>
              <a:t>不當的</a:t>
            </a:r>
            <a:r>
              <a:rPr sz="3625" spc="21" dirty="0" err="1"/>
              <a:t>肢體行為</a:t>
            </a:r>
            <a:r>
              <a:rPr lang="zh-TW" altLang="en-US" sz="3625" spc="21" dirty="0">
                <a:latin typeface="新細明體" panose="02020500000000000000" pitchFamily="18" charset="-120"/>
                <a:ea typeface="新細明體" panose="02020500000000000000" pitchFamily="18" charset="-120"/>
              </a:rPr>
              <a:t>、</a:t>
            </a:r>
            <a:r>
              <a:rPr lang="zh-TW" altLang="en-US" sz="3625" spc="21" dirty="0">
                <a:latin typeface="微軟正黑體" panose="020B0604030504040204" pitchFamily="34" charset="-120"/>
                <a:ea typeface="微軟正黑體" panose="020B0604030504040204" pitchFamily="34" charset="-120"/>
              </a:rPr>
              <a:t>跟蹤騷擾</a:t>
            </a:r>
            <a:endParaRPr sz="3625" dirty="0">
              <a:latin typeface="微軟正黑體" panose="020B0604030504040204" pitchFamily="34" charset="-120"/>
              <a:ea typeface="微軟正黑體" panose="020B0604030504040204" pitchFamily="34" charset="-120"/>
            </a:endParaRPr>
          </a:p>
        </p:txBody>
      </p:sp>
      <p:sp>
        <p:nvSpPr>
          <p:cNvPr id="6" name="object 6"/>
          <p:cNvSpPr/>
          <p:nvPr/>
        </p:nvSpPr>
        <p:spPr>
          <a:xfrm>
            <a:off x="1714281" y="2096474"/>
            <a:ext cx="1991359" cy="1230630"/>
          </a:xfrm>
          <a:prstGeom prst="rect">
            <a:avLst/>
          </a:prstGeom>
          <a:blipFill>
            <a:blip r:embed="rId2" cstate="print"/>
            <a:stretch>
              <a:fillRect/>
            </a:stretch>
          </a:blipFill>
        </p:spPr>
        <p:txBody>
          <a:bodyPr wrap="square" lIns="0" tIns="0" rIns="0" bIns="0" rtlCol="0"/>
          <a:lstStyle/>
          <a:p>
            <a:pPr defTabSz="761970"/>
            <a:endParaRPr sz="1500">
              <a:solidFill>
                <a:prstClr val="black"/>
              </a:solidFill>
              <a:latin typeface="Calibri"/>
            </a:endParaRPr>
          </a:p>
        </p:txBody>
      </p:sp>
      <p:sp>
        <p:nvSpPr>
          <p:cNvPr id="7" name="object 7"/>
          <p:cNvSpPr/>
          <p:nvPr/>
        </p:nvSpPr>
        <p:spPr>
          <a:xfrm>
            <a:off x="3986920" y="2100494"/>
            <a:ext cx="1991359" cy="1230630"/>
          </a:xfrm>
          <a:prstGeom prst="rect">
            <a:avLst/>
          </a:prstGeom>
          <a:blipFill>
            <a:blip r:embed="rId3" cstate="print"/>
            <a:stretch>
              <a:fillRect/>
            </a:stretch>
          </a:blipFill>
        </p:spPr>
        <p:txBody>
          <a:bodyPr wrap="square" lIns="0" tIns="0" rIns="0" bIns="0" rtlCol="0"/>
          <a:lstStyle/>
          <a:p>
            <a:pPr defTabSz="761970"/>
            <a:endParaRPr sz="1500">
              <a:solidFill>
                <a:prstClr val="black"/>
              </a:solidFill>
              <a:latin typeface="Calibri"/>
            </a:endParaRPr>
          </a:p>
        </p:txBody>
      </p:sp>
      <p:sp>
        <p:nvSpPr>
          <p:cNvPr id="8" name="object 8"/>
          <p:cNvSpPr/>
          <p:nvPr/>
        </p:nvSpPr>
        <p:spPr>
          <a:xfrm>
            <a:off x="6316043" y="2108445"/>
            <a:ext cx="1991359" cy="1230630"/>
          </a:xfrm>
          <a:prstGeom prst="rect">
            <a:avLst/>
          </a:prstGeom>
          <a:blipFill>
            <a:blip r:embed="rId4" cstate="print"/>
            <a:stretch>
              <a:fillRect/>
            </a:stretch>
          </a:blipFill>
        </p:spPr>
        <p:txBody>
          <a:bodyPr wrap="square" lIns="0" tIns="0" rIns="0" bIns="0" rtlCol="0"/>
          <a:lstStyle/>
          <a:p>
            <a:pPr defTabSz="761970"/>
            <a:endParaRPr sz="1500">
              <a:solidFill>
                <a:prstClr val="black"/>
              </a:solidFill>
              <a:latin typeface="Calibri"/>
            </a:endParaRPr>
          </a:p>
        </p:txBody>
      </p:sp>
      <p:sp>
        <p:nvSpPr>
          <p:cNvPr id="9" name="文字方塊 8">
            <a:extLst>
              <a:ext uri="{FF2B5EF4-FFF2-40B4-BE49-F238E27FC236}">
                <a16:creationId xmlns:a16="http://schemas.microsoft.com/office/drawing/2014/main" id="{CBD532F6-08BB-0E9B-DEDA-C5E4A7DF3F8D}"/>
              </a:ext>
            </a:extLst>
          </p:cNvPr>
          <p:cNvSpPr txBox="1"/>
          <p:nvPr/>
        </p:nvSpPr>
        <p:spPr>
          <a:xfrm>
            <a:off x="1764136" y="6304002"/>
            <a:ext cx="3150778"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以上圖片來源為</a:t>
            </a:r>
            <a:r>
              <a:rPr lang="en-US" altLang="zh-TW" sz="1400" dirty="0">
                <a:latin typeface="微軟正黑體" panose="020B0604030504040204" pitchFamily="34" charset="-120"/>
                <a:ea typeface="微軟正黑體" panose="020B0604030504040204" pitchFamily="34" charset="-120"/>
              </a:rPr>
              <a:t>AI</a:t>
            </a:r>
            <a:r>
              <a:rPr lang="zh-TW" altLang="en-US" sz="1400" dirty="0">
                <a:latin typeface="微軟正黑體" panose="020B0604030504040204" pitchFamily="34" charset="-120"/>
                <a:ea typeface="微軟正黑體" panose="020B0604030504040204" pitchFamily="34" charset="-120"/>
              </a:rPr>
              <a:t>生成工具</a:t>
            </a:r>
          </a:p>
        </p:txBody>
      </p:sp>
      <p:sp>
        <p:nvSpPr>
          <p:cNvPr id="11" name="object 5">
            <a:extLst>
              <a:ext uri="{FF2B5EF4-FFF2-40B4-BE49-F238E27FC236}">
                <a16:creationId xmlns:a16="http://schemas.microsoft.com/office/drawing/2014/main" id="{B7DB6668-C724-E8BF-A7D8-6FAAD2AE2BEE}"/>
              </a:ext>
            </a:extLst>
          </p:cNvPr>
          <p:cNvSpPr txBox="1"/>
          <p:nvPr/>
        </p:nvSpPr>
        <p:spPr>
          <a:xfrm>
            <a:off x="1649695"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親吻與抱擁</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latin typeface="微軟正黑體" panose="020B0604030504040204" pitchFamily="34" charset="-120"/>
                <a:ea typeface="微軟正黑體" panose="020B0604030504040204" pitchFamily="34" charset="-120"/>
              </a:rPr>
              <a:t>親吻同仁的臉頰、嘴唇、手臂，或熊抱，讓人感到被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2" name="object 5">
            <a:extLst>
              <a:ext uri="{FF2B5EF4-FFF2-40B4-BE49-F238E27FC236}">
                <a16:creationId xmlns:a16="http://schemas.microsoft.com/office/drawing/2014/main" id="{A120F9DC-4957-CC60-EEEC-8FB523E7D79D}"/>
              </a:ext>
            </a:extLst>
          </p:cNvPr>
          <p:cNvSpPr txBox="1"/>
          <p:nvPr/>
        </p:nvSpPr>
        <p:spPr>
          <a:xfrm>
            <a:off x="4074217"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不當的觸碰</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latin typeface="微軟正黑體" panose="020B0604030504040204" pitchFamily="34" charset="-120"/>
                <a:ea typeface="微軟正黑體" panose="020B0604030504040204" pitchFamily="34" charset="-120"/>
              </a:rPr>
              <a:t>常常藉工作時觸碰同仁身體</a:t>
            </a:r>
            <a:r>
              <a:rPr lang="zh-TW" altLang="en-US" sz="2000" dirty="0">
                <a:latin typeface="新細明體" panose="02020500000000000000" pitchFamily="18" charset="-120"/>
                <a:ea typeface="新細明體" panose="02020500000000000000" pitchFamily="18" charset="-120"/>
              </a:rPr>
              <a:t>，</a:t>
            </a:r>
            <a:r>
              <a:rPr lang="zh-TW" altLang="en-US" sz="2000" dirty="0">
                <a:latin typeface="微軟正黑體" panose="020B0604030504040204" pitchFamily="34" charset="-120"/>
                <a:ea typeface="微軟正黑體" panose="020B0604030504040204" pitchFamily="34" charset="-120"/>
              </a:rPr>
              <a:t>或以手踫觸其胸部、臀部，讓人感到被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3" name="object 5">
            <a:extLst>
              <a:ext uri="{FF2B5EF4-FFF2-40B4-BE49-F238E27FC236}">
                <a16:creationId xmlns:a16="http://schemas.microsoft.com/office/drawing/2014/main" id="{C23415C9-9CD2-25B4-5FCD-74292CE4E227}"/>
              </a:ext>
            </a:extLst>
          </p:cNvPr>
          <p:cNvSpPr txBox="1"/>
          <p:nvPr/>
        </p:nvSpPr>
        <p:spPr>
          <a:xfrm>
            <a:off x="6498739" y="3548402"/>
            <a:ext cx="2120529" cy="2577778"/>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其他肢體行為</a:t>
            </a:r>
            <a:endParaRPr sz="2333" dirty="0">
              <a:solidFill>
                <a:prstClr val="black"/>
              </a:solidFill>
              <a:latin typeface="微軟正黑體"/>
              <a:cs typeface="微軟正黑體"/>
            </a:endParaRPr>
          </a:p>
          <a:p>
            <a:pPr marL="10583" marR="4233" defTabSz="761970">
              <a:lnSpc>
                <a:spcPct val="121500"/>
              </a:lnSpc>
              <a:spcBef>
                <a:spcPts val="667"/>
              </a:spcBef>
            </a:pP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摸</a:t>
            </a:r>
            <a:r>
              <a:rPr lang="zh-TW" altLang="en-US" sz="2000" dirty="0">
                <a:latin typeface="微軟正黑體" panose="020B0604030504040204" pitchFamily="34" charset="-120"/>
                <a:ea typeface="微軟正黑體" panose="020B0604030504040204" pitchFamily="34" charset="-120"/>
              </a:rPr>
              <a:t>同仁的頭髮、聞頭髮，說好香、好迷人，讓人感到被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4" name="object 5">
            <a:extLst>
              <a:ext uri="{FF2B5EF4-FFF2-40B4-BE49-F238E27FC236}">
                <a16:creationId xmlns:a16="http://schemas.microsoft.com/office/drawing/2014/main" id="{E37717A0-37EC-BCA6-402D-C7B1FB441129}"/>
              </a:ext>
            </a:extLst>
          </p:cNvPr>
          <p:cNvSpPr txBox="1"/>
          <p:nvPr/>
        </p:nvSpPr>
        <p:spPr>
          <a:xfrm>
            <a:off x="8835964" y="3515604"/>
            <a:ext cx="2208398" cy="2953266"/>
          </a:xfrm>
          <a:prstGeom prst="rect">
            <a:avLst/>
          </a:prstGeom>
        </p:spPr>
        <p:txBody>
          <a:bodyPr vert="horz" wrap="square" lIns="0" tIns="184679" rIns="0" bIns="0" rtlCol="0">
            <a:spAutoFit/>
          </a:bodyPr>
          <a:lstStyle/>
          <a:p>
            <a:pPr marL="10583" defTabSz="761970">
              <a:spcBef>
                <a:spcPts val="1454"/>
              </a:spcBef>
            </a:pPr>
            <a:r>
              <a:rPr lang="zh-TW" altLang="en-US" sz="2400" b="1" dirty="0">
                <a:latin typeface="微軟正黑體" panose="020B0604030504040204" pitchFamily="34" charset="-120"/>
                <a:ea typeface="微軟正黑體" panose="020B0604030504040204" pitchFamily="34" charset="-120"/>
              </a:rPr>
              <a:t>過度追求、尾隨</a:t>
            </a:r>
            <a:endParaRPr sz="2333" dirty="0">
              <a:solidFill>
                <a:prstClr val="black"/>
              </a:solidFill>
              <a:latin typeface="微軟正黑體" panose="020B0604030504040204" pitchFamily="34" charset="-120"/>
              <a:ea typeface="微軟正黑體" panose="020B0604030504040204" pitchFamily="34" charset="-120"/>
              <a:cs typeface="微軟正黑體"/>
            </a:endParaRPr>
          </a:p>
          <a:p>
            <a:pPr marL="10583" marR="4233" defTabSz="761970">
              <a:lnSpc>
                <a:spcPct val="121500"/>
              </a:lnSpc>
              <a:spcBef>
                <a:spcPts val="667"/>
              </a:spcBef>
            </a:pP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追求同仁遭拒絶後</a:t>
            </a:r>
            <a:r>
              <a:rPr lang="zh-TW" altLang="en-US" sz="2000" dirty="0">
                <a:solidFill>
                  <a:srgbClr val="272424"/>
                </a:solidFill>
                <a:latin typeface="新細明體" panose="02020500000000000000" pitchFamily="18" charset="-120"/>
                <a:ea typeface="新細明體" panose="02020500000000000000" pitchFamily="18" charset="-120"/>
                <a:cs typeface="微軟正黑體"/>
              </a:rPr>
              <a:t>，</a:t>
            </a:r>
            <a:r>
              <a:rPr lang="zh-TW" altLang="en-US" sz="2000" dirty="0">
                <a:solidFill>
                  <a:srgbClr val="272424"/>
                </a:solidFill>
                <a:latin typeface="微軟正黑體" panose="020B0604030504040204" pitchFamily="34" charset="-120"/>
                <a:ea typeface="微軟正黑體" panose="020B0604030504040204" pitchFamily="34" charset="-120"/>
                <a:cs typeface="微軟正黑體"/>
              </a:rPr>
              <a:t>仍持續在上班時製造相遇景場或尾隨</a:t>
            </a:r>
            <a:r>
              <a:rPr lang="zh-TW" altLang="en-US" sz="2000" dirty="0">
                <a:latin typeface="微軟正黑體" panose="020B0604030504040204" pitchFamily="34" charset="-120"/>
                <a:ea typeface="微軟正黑體" panose="020B0604030504040204" pitchFamily="34" charset="-120"/>
              </a:rPr>
              <a:t>，讓人感到不堪其擾、被</a:t>
            </a:r>
            <a:r>
              <a:rPr lang="zh-TW" altLang="en-US" sz="2000" spc="-4" dirty="0">
                <a:solidFill>
                  <a:srgbClr val="272424"/>
                </a:solidFill>
                <a:latin typeface="微軟正黑體" panose="020B0604030504040204" pitchFamily="34" charset="-120"/>
                <a:ea typeface="微軟正黑體" panose="020B0604030504040204" pitchFamily="34" charset="-120"/>
                <a:cs typeface="微軟正黑體"/>
              </a:rPr>
              <a:t>冒犯。</a:t>
            </a:r>
            <a:endParaRPr lang="zh-TW" altLang="en-US" sz="2000" dirty="0">
              <a:latin typeface="微軟正黑體" panose="020B0604030504040204" pitchFamily="34" charset="-120"/>
              <a:ea typeface="微軟正黑體" panose="020B0604030504040204" pitchFamily="34" charset="-120"/>
            </a:endParaRPr>
          </a:p>
          <a:p>
            <a:pPr marL="10583" marR="4233" defTabSz="761970">
              <a:lnSpc>
                <a:spcPct val="121500"/>
              </a:lnSpc>
              <a:spcBef>
                <a:spcPts val="667"/>
              </a:spcBef>
            </a:pPr>
            <a:endParaRPr sz="2000" dirty="0">
              <a:solidFill>
                <a:prstClr val="black"/>
              </a:solidFill>
              <a:latin typeface="微軟正黑體"/>
              <a:cs typeface="微軟正黑體"/>
            </a:endParaRPr>
          </a:p>
        </p:txBody>
      </p:sp>
      <p:sp>
        <p:nvSpPr>
          <p:cNvPr id="15" name="object 4">
            <a:extLst>
              <a:ext uri="{FF2B5EF4-FFF2-40B4-BE49-F238E27FC236}">
                <a16:creationId xmlns:a16="http://schemas.microsoft.com/office/drawing/2014/main" id="{015FE207-A74C-A1CC-144B-2AA500986E2A}"/>
              </a:ext>
            </a:extLst>
          </p:cNvPr>
          <p:cNvSpPr/>
          <p:nvPr/>
        </p:nvSpPr>
        <p:spPr>
          <a:xfrm>
            <a:off x="8778869" y="2101429"/>
            <a:ext cx="1991359" cy="1230794"/>
          </a:xfrm>
          <a:prstGeom prst="rect">
            <a:avLst/>
          </a:prstGeom>
          <a:blipFill>
            <a:blip r:embed="rId5" cstate="print"/>
            <a:stretch>
              <a:fillRect/>
            </a:stretch>
          </a:blipFill>
        </p:spPr>
        <p:txBody>
          <a:bodyPr wrap="square" lIns="0" tIns="0" rIns="0" bIns="0" rtlCol="0"/>
          <a:lstStyle/>
          <a:p>
            <a:pPr defTabSz="761970"/>
            <a:endParaRPr sz="1500">
              <a:solidFill>
                <a:prstClr val="black"/>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73C73387-447E-C861-CFB6-F6AFEB1F3F9B}"/>
              </a:ext>
            </a:extLst>
          </p:cNvPr>
          <p:cNvSpPr>
            <a:spLocks noGrp="1"/>
          </p:cNvSpPr>
          <p:nvPr>
            <p:ph type="sldNum" sz="quarter" idx="12"/>
          </p:nvPr>
        </p:nvSpPr>
        <p:spPr/>
        <p:txBody>
          <a:bodyPr/>
          <a:lstStyle/>
          <a:p>
            <a:pPr>
              <a:defRPr/>
            </a:pPr>
            <a:fld id="{9743725C-7E5F-45A0-8CC5-6D5D2ECE80CD}" type="slidenum">
              <a:rPr lang="en-US" altLang="zh-TW" smtClean="0"/>
              <a:pPr>
                <a:defRPr/>
              </a:pPr>
              <a:t>8</a:t>
            </a:fld>
            <a:endParaRPr lang="en-US" altLang="zh-TW"/>
          </a:p>
        </p:txBody>
      </p:sp>
      <p:pic>
        <p:nvPicPr>
          <p:cNvPr id="6" name="圖片 5">
            <a:hlinkClick r:id="rId2" action="ppaction://hlinkfile"/>
            <a:extLst>
              <a:ext uri="{FF2B5EF4-FFF2-40B4-BE49-F238E27FC236}">
                <a16:creationId xmlns:a16="http://schemas.microsoft.com/office/drawing/2014/main" id="{D6A9C907-23BC-2F08-9D1A-AA97344FDDC9}"/>
              </a:ext>
            </a:extLst>
          </p:cNvPr>
          <p:cNvPicPr>
            <a:picLocks noChangeAspect="1"/>
          </p:cNvPicPr>
          <p:nvPr/>
        </p:nvPicPr>
        <p:blipFill rotWithShape="1">
          <a:blip r:embed="rId3"/>
          <a:srcRect l="6533" t="3442" r="6845" b="10107"/>
          <a:stretch/>
        </p:blipFill>
        <p:spPr>
          <a:xfrm>
            <a:off x="0" y="0"/>
            <a:ext cx="12216224" cy="6858000"/>
          </a:xfrm>
          <a:prstGeom prst="rect">
            <a:avLst/>
          </a:prstGeom>
        </p:spPr>
      </p:pic>
    </p:spTree>
    <p:extLst>
      <p:ext uri="{BB962C8B-B14F-4D97-AF65-F5344CB8AC3E}">
        <p14:creationId xmlns:p14="http://schemas.microsoft.com/office/powerpoint/2010/main" val="2120571889"/>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4A829F-67F1-5037-B225-185F01DD7189}"/>
              </a:ext>
            </a:extLst>
          </p:cNvPr>
          <p:cNvSpPr>
            <a:spLocks noGrp="1"/>
          </p:cNvSpPr>
          <p:nvPr>
            <p:ph type="title"/>
          </p:nvPr>
        </p:nvSpPr>
        <p:spPr>
          <a:xfrm>
            <a:off x="609600" y="136525"/>
            <a:ext cx="10972800" cy="1564258"/>
          </a:xfrm>
          <a:solidFill>
            <a:srgbClr val="FFCC99"/>
          </a:solidFill>
        </p:spPr>
        <p:txBody>
          <a:bodyPr/>
          <a:lstStyle/>
          <a:p>
            <a:pPr algn="l"/>
            <a:r>
              <a:rPr lang="zh-TW" altLang="en-US" sz="3200" b="1" dirty="0">
                <a:latin typeface="微軟正黑體" panose="020B0604030504040204" pitchFamily="34" charset="-120"/>
                <a:ea typeface="微軟正黑體" panose="020B0604030504040204" pitchFamily="34" charset="-120"/>
              </a:rPr>
              <a:t>本處業已整備「</a:t>
            </a:r>
            <a:r>
              <a:rPr lang="zh-TW" altLang="en-US" sz="3600" b="1" dirty="0">
                <a:solidFill>
                  <a:srgbClr val="C00000"/>
                </a:solidFill>
                <a:latin typeface="微軟正黑體" panose="020B0604030504040204" pitchFamily="34" charset="-120"/>
                <a:ea typeface="微軟正黑體" panose="020B0604030504040204" pitchFamily="34" charset="-120"/>
              </a:rPr>
              <a:t>臺南市政府暨所屬機關學校性騷擾防治服務資源一覽表</a:t>
            </a:r>
            <a:r>
              <a:rPr lang="zh-TW" altLang="en-US" sz="3200" b="1" dirty="0">
                <a:latin typeface="微軟正黑體" panose="020B0604030504040204" pitchFamily="34" charset="-120"/>
                <a:ea typeface="微軟正黑體" panose="020B0604030504040204" pitchFamily="34" charset="-120"/>
              </a:rPr>
              <a:t>」，請各機關可至本府人事處官方網站員工協助方案專區參閱</a:t>
            </a:r>
          </a:p>
        </p:txBody>
      </p:sp>
      <p:sp>
        <p:nvSpPr>
          <p:cNvPr id="4" name="投影片編號版面配置區 3">
            <a:extLst>
              <a:ext uri="{FF2B5EF4-FFF2-40B4-BE49-F238E27FC236}">
                <a16:creationId xmlns:a16="http://schemas.microsoft.com/office/drawing/2014/main" id="{3D06BA1D-079E-98EB-1B6C-4039CDBC94E4}"/>
              </a:ext>
            </a:extLst>
          </p:cNvPr>
          <p:cNvSpPr>
            <a:spLocks noGrp="1"/>
          </p:cNvSpPr>
          <p:nvPr>
            <p:ph type="sldNum" sz="quarter" idx="12"/>
          </p:nvPr>
        </p:nvSpPr>
        <p:spPr/>
        <p:txBody>
          <a:bodyPr/>
          <a:lstStyle/>
          <a:p>
            <a:pPr>
              <a:defRPr/>
            </a:pPr>
            <a:fld id="{9743725C-7E5F-45A0-8CC5-6D5D2ECE80CD}" type="slidenum">
              <a:rPr lang="en-US" altLang="zh-TW" smtClean="0"/>
              <a:pPr>
                <a:defRPr/>
              </a:pPr>
              <a:t>9</a:t>
            </a:fld>
            <a:endParaRPr lang="en-US" altLang="zh-TW"/>
          </a:p>
        </p:txBody>
      </p:sp>
      <p:pic>
        <p:nvPicPr>
          <p:cNvPr id="5" name="圖片 4">
            <a:extLst>
              <a:ext uri="{FF2B5EF4-FFF2-40B4-BE49-F238E27FC236}">
                <a16:creationId xmlns:a16="http://schemas.microsoft.com/office/drawing/2014/main" id="{EA6AB8E8-BD34-7099-465E-403D18207DAD}"/>
              </a:ext>
            </a:extLst>
          </p:cNvPr>
          <p:cNvPicPr>
            <a:picLocks noChangeAspect="1"/>
          </p:cNvPicPr>
          <p:nvPr/>
        </p:nvPicPr>
        <p:blipFill>
          <a:blip r:embed="rId2"/>
          <a:stretch>
            <a:fillRect/>
          </a:stretch>
        </p:blipFill>
        <p:spPr>
          <a:xfrm>
            <a:off x="132992" y="1972631"/>
            <a:ext cx="11610426" cy="4748843"/>
          </a:xfrm>
          <a:prstGeom prst="rect">
            <a:avLst/>
          </a:prstGeom>
        </p:spPr>
      </p:pic>
      <p:sp>
        <p:nvSpPr>
          <p:cNvPr id="6" name="矩形 5">
            <a:extLst>
              <a:ext uri="{FF2B5EF4-FFF2-40B4-BE49-F238E27FC236}">
                <a16:creationId xmlns:a16="http://schemas.microsoft.com/office/drawing/2014/main" id="{968CAA76-AFA1-8B89-3F09-973579974AE5}"/>
              </a:ext>
            </a:extLst>
          </p:cNvPr>
          <p:cNvSpPr/>
          <p:nvPr/>
        </p:nvSpPr>
        <p:spPr>
          <a:xfrm>
            <a:off x="1049507" y="6354147"/>
            <a:ext cx="5522976" cy="367327"/>
          </a:xfrm>
          <a:prstGeom prst="rect">
            <a:avLst/>
          </a:prstGeom>
          <a:noFill/>
          <a:ln w="38103" cap="flat">
            <a:solidFill>
              <a:srgbClr val="C00000"/>
            </a:solidFill>
            <a:prstDash val="solid"/>
            <a:miter/>
          </a:ln>
        </p:spPr>
        <p:txBody>
          <a:bodyPr lIns="0" tIns="0" rIns="0" bIns="0"/>
          <a:lstStyle/>
          <a:p>
            <a:endParaRPr lang="zh-TW" altLang="en-US"/>
          </a:p>
        </p:txBody>
      </p:sp>
    </p:spTree>
    <p:extLst>
      <p:ext uri="{BB962C8B-B14F-4D97-AF65-F5344CB8AC3E}">
        <p14:creationId xmlns:p14="http://schemas.microsoft.com/office/powerpoint/2010/main" val="3038733973"/>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藕粉">
      <a:dk1>
        <a:sysClr val="windowText" lastClr="000000"/>
      </a:dk1>
      <a:lt1>
        <a:sysClr val="window" lastClr="FFFFFF"/>
      </a:lt1>
      <a:dk2>
        <a:srgbClr val="44546A"/>
      </a:dk2>
      <a:lt2>
        <a:srgbClr val="E7E6E6"/>
      </a:lt2>
      <a:accent1>
        <a:srgbClr val="FCD6C1"/>
      </a:accent1>
      <a:accent2>
        <a:srgbClr val="ED7D31"/>
      </a:accent2>
      <a:accent3>
        <a:srgbClr val="A5A5A5"/>
      </a:accent3>
      <a:accent4>
        <a:srgbClr val="FFC000"/>
      </a:accent4>
      <a:accent5>
        <a:srgbClr val="5B9BD5"/>
      </a:accent5>
      <a:accent6>
        <a:srgbClr val="70AD47"/>
      </a:accent6>
      <a:hlink>
        <a:srgbClr val="000000"/>
      </a:hlink>
      <a:folHlink>
        <a:srgbClr val="954F72"/>
      </a:folHlink>
    </a:clrScheme>
    <a:fontScheme name="华文细黑">
      <a:majorFont>
        <a:latin typeface="华文细黑"/>
        <a:ea typeface="华文细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DB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1525</TotalTime>
  <Words>770</Words>
  <Application>Microsoft Office PowerPoint</Application>
  <PresentationFormat>寬螢幕</PresentationFormat>
  <Paragraphs>88</Paragraphs>
  <Slides>13</Slides>
  <Notes>0</Notes>
  <HiddenSlides>0</HiddenSlides>
  <MMClips>0</MMClips>
  <ScaleCrop>false</ScaleCrop>
  <HeadingPairs>
    <vt:vector size="6" baseType="variant">
      <vt:variant>
        <vt:lpstr>使用字型</vt:lpstr>
      </vt:variant>
      <vt:variant>
        <vt:i4>9</vt:i4>
      </vt:variant>
      <vt:variant>
        <vt:lpstr>佈景主題</vt:lpstr>
      </vt:variant>
      <vt:variant>
        <vt:i4>3</vt:i4>
      </vt:variant>
      <vt:variant>
        <vt:lpstr>投影片標題</vt:lpstr>
      </vt:variant>
      <vt:variant>
        <vt:i4>13</vt:i4>
      </vt:variant>
    </vt:vector>
  </HeadingPairs>
  <TitlesOfParts>
    <vt:vector size="25" baseType="lpstr">
      <vt:lpstr>CHei3HK-Bold</vt:lpstr>
      <vt:lpstr>华文细黑</vt:lpstr>
      <vt:lpstr>微軟正黑體</vt:lpstr>
      <vt:lpstr>新細明體</vt:lpstr>
      <vt:lpstr>標楷體</vt:lpstr>
      <vt:lpstr>Arial</vt:lpstr>
      <vt:lpstr>Calibri</vt:lpstr>
      <vt:lpstr>Calibri Light</vt:lpstr>
      <vt:lpstr>Wingdings</vt:lpstr>
      <vt:lpstr>預設簡報設計</vt:lpstr>
      <vt:lpstr>Office 主题​​</vt:lpstr>
      <vt:lpstr>Office Theme</vt:lpstr>
      <vt:lpstr>PowerPoint 簡報</vt:lpstr>
      <vt:lpstr>PowerPoint 簡報</vt:lpstr>
      <vt:lpstr>PowerPoint 簡報</vt:lpstr>
      <vt:lpstr>PowerPoint 簡報</vt:lpstr>
      <vt:lpstr>性別歧視的言行</vt:lpstr>
      <vt:lpstr>不當的口語或文字</vt:lpstr>
      <vt:lpstr>不當的肢體行為、跟蹤騷擾</vt:lpstr>
      <vt:lpstr>PowerPoint 簡報</vt:lpstr>
      <vt:lpstr>本處業已整備「臺南市政府暨所屬機關學校性騷擾防治服務資源一覽表」，請各機關可至本府人事處官方網站員工協助方案專區參閱</vt:lpstr>
      <vt:lpstr>PowerPoint 簡報</vt:lpstr>
      <vt:lpstr>提供社區心理衛生中心相關訊息、聯絡方式等，請各機關協助宣導可至本府人事處官方網站員工協助方案專區參閱</vt:lpstr>
      <vt:lpstr>提供本市通訊心理諮商相關訊息、聯絡方式等，請各機關協助宣導可至本府人事處官方網站員工協助方案專區參閱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EAP 看過來</dc:title>
  <dc:creator>人事處</dc:creator>
  <cp:lastModifiedBy>人事處</cp:lastModifiedBy>
  <cp:revision>102</cp:revision>
  <cp:lastPrinted>2024-05-21T08:46:23Z</cp:lastPrinted>
  <dcterms:created xsi:type="dcterms:W3CDTF">2024-01-31T08:23:51Z</dcterms:created>
  <dcterms:modified xsi:type="dcterms:W3CDTF">2024-05-21T09:10:33Z</dcterms:modified>
</cp:coreProperties>
</file>